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notesMasterIdLst>
    <p:notesMasterId r:id="rId31"/>
  </p:notesMasterIdLst>
  <p:handoutMasterIdLst>
    <p:handoutMasterId r:id="rId32"/>
  </p:handoutMasterIdLst>
  <p:sldIdLst>
    <p:sldId id="264" r:id="rId5"/>
    <p:sldId id="265" r:id="rId6"/>
    <p:sldId id="266" r:id="rId7"/>
    <p:sldId id="267" r:id="rId8"/>
    <p:sldId id="268" r:id="rId9"/>
    <p:sldId id="271" r:id="rId10"/>
    <p:sldId id="269" r:id="rId11"/>
    <p:sldId id="270" r:id="rId12"/>
    <p:sldId id="272" r:id="rId13"/>
    <p:sldId id="275" r:id="rId14"/>
    <p:sldId id="276" r:id="rId15"/>
    <p:sldId id="274"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94322" autoAdjust="0"/>
  </p:normalViewPr>
  <p:slideViewPr>
    <p:cSldViewPr snapToGrid="0">
      <p:cViewPr>
        <p:scale>
          <a:sx n="50" d="100"/>
          <a:sy n="50" d="100"/>
        </p:scale>
        <p:origin x="678" y="63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C89ED-31E4-4E2D-962A-6B3BCD54F11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D49DD2D-C7C5-4577-A854-D95F124944B6}">
      <dgm:prSet phldrT="[Text]"/>
      <dgm:spPr/>
      <dgm:t>
        <a:bodyPr/>
        <a:lstStyle/>
        <a:p>
          <a:r>
            <a:rPr lang="vi-VN" b="0" i="0" cap="none" spc="0" dirty="0" smtClean="0">
              <a:ln w="0"/>
              <a:solidFill>
                <a:schemeClr val="tx1"/>
              </a:solidFill>
              <a:effectLst>
                <a:outerShdw blurRad="38100" dist="19050" dir="2700000" algn="tl" rotWithShape="0">
                  <a:schemeClr val="dk1">
                    <a:alpha val="40000"/>
                  </a:schemeClr>
                </a:outerShdw>
              </a:effectLst>
            </a:rPr>
            <a:t>Sao lưu</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4ECBA8DB-7F84-43D2-95AD-6D5F95186C4D}" type="parTrans" cxnId="{9BE5C04F-D99A-4A76-ADBF-6217D4BB356F}">
      <dgm:prSet/>
      <dgm:spPr/>
      <dgm:t>
        <a:bodyPr/>
        <a:lstStyle/>
        <a:p>
          <a:endParaRPr lang="en-US"/>
        </a:p>
      </dgm:t>
    </dgm:pt>
    <dgm:pt modelId="{0E62006E-0848-4228-91B7-22335B901AC5}" type="sibTrans" cxnId="{9BE5C04F-D99A-4A76-ADBF-6217D4BB356F}">
      <dgm:prSet/>
      <dgm:spPr/>
      <dgm:t>
        <a:bodyPr/>
        <a:lstStyle/>
        <a:p>
          <a:endParaRPr lang="en-US"/>
        </a:p>
      </dgm:t>
    </dgm:pt>
    <dgm:pt modelId="{8F0D64FE-C0C2-42B4-8C18-3A8DC3170461}">
      <dgm:prSet phldrT="[Text]"/>
      <dgm:spPr/>
      <dgm:t>
        <a:bodyPr/>
        <a:lstStyle/>
        <a:p>
          <a:r>
            <a:rPr lang="en-US" b="0" cap="none" spc="0" dirty="0" err="1" smtClean="0">
              <a:ln w="0"/>
              <a:solidFill>
                <a:schemeClr val="tx1"/>
              </a:solidFill>
              <a:effectLst>
                <a:outerShdw blurRad="38100" dist="19050" dir="2700000" algn="tl" rotWithShape="0">
                  <a:schemeClr val="dk1">
                    <a:alpha val="40000"/>
                  </a:schemeClr>
                </a:outerShdw>
              </a:effectLst>
            </a:rPr>
            <a:t>Nhật</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ký</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45481FB-8A94-441D-B192-23B554D86E62}" type="parTrans" cxnId="{FB067A3E-2AD8-4D98-BBBD-892742C1E515}">
      <dgm:prSet/>
      <dgm:spPr/>
      <dgm:t>
        <a:bodyPr/>
        <a:lstStyle/>
        <a:p>
          <a:endParaRPr lang="en-US"/>
        </a:p>
      </dgm:t>
    </dgm:pt>
    <dgm:pt modelId="{05569B47-2B73-4437-AE9F-433CB6FAF388}" type="sibTrans" cxnId="{FB067A3E-2AD8-4D98-BBBD-892742C1E515}">
      <dgm:prSet/>
      <dgm:spPr/>
      <dgm:t>
        <a:bodyPr/>
        <a:lstStyle/>
        <a:p>
          <a:endParaRPr lang="en-US"/>
        </a:p>
      </dgm:t>
    </dgm:pt>
    <dgm:pt modelId="{7E9CFC56-5520-4067-A915-3DBF8CA9DA06}">
      <dgm:prSet phldrT="[Text]"/>
      <dgm:spPr/>
      <dgm:t>
        <a:bodyPr/>
        <a:lstStyle/>
        <a:p>
          <a:r>
            <a:rPr lang="en-US" b="0" cap="none" spc="0" dirty="0" err="1" smtClean="0">
              <a:ln w="0"/>
              <a:solidFill>
                <a:schemeClr val="tx1"/>
              </a:solidFill>
              <a:effectLst>
                <a:outerShdw blurRad="38100" dist="19050" dir="2700000" algn="tl" rotWithShape="0">
                  <a:schemeClr val="dk1">
                    <a:alpha val="40000"/>
                  </a:schemeClr>
                </a:outerShdw>
              </a:effectLst>
            </a:rPr>
            <a:t>Tự</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động</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hóa</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công</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việc</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79BE5C15-3885-482E-B8B3-EB24DE0AA0CB}" type="parTrans" cxnId="{E8871887-D7D8-4B84-BF75-B06D639F8909}">
      <dgm:prSet/>
      <dgm:spPr/>
      <dgm:t>
        <a:bodyPr/>
        <a:lstStyle/>
        <a:p>
          <a:endParaRPr lang="en-US"/>
        </a:p>
      </dgm:t>
    </dgm:pt>
    <dgm:pt modelId="{C06A1151-2CA5-47F8-9CB6-EF15782E4D57}" type="sibTrans" cxnId="{E8871887-D7D8-4B84-BF75-B06D639F8909}">
      <dgm:prSet/>
      <dgm:spPr/>
      <dgm:t>
        <a:bodyPr/>
        <a:lstStyle/>
        <a:p>
          <a:endParaRPr lang="en-US"/>
        </a:p>
      </dgm:t>
    </dgm:pt>
    <dgm:pt modelId="{A9A59669-43AC-414D-B0D3-5B8A002AEC0D}" type="pres">
      <dgm:prSet presAssocID="{AC5C89ED-31E4-4E2D-962A-6B3BCD54F118}" presName="Name0" presStyleCnt="0">
        <dgm:presLayoutVars>
          <dgm:chMax val="7"/>
          <dgm:chPref val="7"/>
          <dgm:dir/>
        </dgm:presLayoutVars>
      </dgm:prSet>
      <dgm:spPr/>
    </dgm:pt>
    <dgm:pt modelId="{E0B4A3ED-811E-4CB2-90AD-2C1E492846E0}" type="pres">
      <dgm:prSet presAssocID="{AC5C89ED-31E4-4E2D-962A-6B3BCD54F118}" presName="Name1" presStyleCnt="0"/>
      <dgm:spPr/>
    </dgm:pt>
    <dgm:pt modelId="{D1AD54FD-EB3D-47B6-BBAF-0754BFF983DD}" type="pres">
      <dgm:prSet presAssocID="{AC5C89ED-31E4-4E2D-962A-6B3BCD54F118}" presName="cycle" presStyleCnt="0"/>
      <dgm:spPr/>
    </dgm:pt>
    <dgm:pt modelId="{08EE8069-D841-4670-BFAF-B779FED1BCC0}" type="pres">
      <dgm:prSet presAssocID="{AC5C89ED-31E4-4E2D-962A-6B3BCD54F118}" presName="srcNode" presStyleLbl="node1" presStyleIdx="0" presStyleCnt="3"/>
      <dgm:spPr/>
    </dgm:pt>
    <dgm:pt modelId="{B16D93A3-BDB4-44A0-95AC-BFC346EACE22}" type="pres">
      <dgm:prSet presAssocID="{AC5C89ED-31E4-4E2D-962A-6B3BCD54F118}" presName="conn" presStyleLbl="parChTrans1D2" presStyleIdx="0" presStyleCnt="1"/>
      <dgm:spPr/>
    </dgm:pt>
    <dgm:pt modelId="{2C42E3A1-30D4-4BFD-8885-6BFC717F3EA7}" type="pres">
      <dgm:prSet presAssocID="{AC5C89ED-31E4-4E2D-962A-6B3BCD54F118}" presName="extraNode" presStyleLbl="node1" presStyleIdx="0" presStyleCnt="3"/>
      <dgm:spPr/>
    </dgm:pt>
    <dgm:pt modelId="{D9429B57-E617-4519-BE1E-CA5DD23C40DD}" type="pres">
      <dgm:prSet presAssocID="{AC5C89ED-31E4-4E2D-962A-6B3BCD54F118}" presName="dstNode" presStyleLbl="node1" presStyleIdx="0" presStyleCnt="3"/>
      <dgm:spPr/>
    </dgm:pt>
    <dgm:pt modelId="{00191DAF-6073-417E-B750-7788EE1227FC}" type="pres">
      <dgm:prSet presAssocID="{7D49DD2D-C7C5-4577-A854-D95F124944B6}" presName="text_1" presStyleLbl="node1" presStyleIdx="0" presStyleCnt="3">
        <dgm:presLayoutVars>
          <dgm:bulletEnabled val="1"/>
        </dgm:presLayoutVars>
      </dgm:prSet>
      <dgm:spPr/>
      <dgm:t>
        <a:bodyPr/>
        <a:lstStyle/>
        <a:p>
          <a:endParaRPr lang="en-US"/>
        </a:p>
      </dgm:t>
    </dgm:pt>
    <dgm:pt modelId="{0C09538B-2858-4C4B-A0B3-064D43BA69FA}" type="pres">
      <dgm:prSet presAssocID="{7D49DD2D-C7C5-4577-A854-D95F124944B6}" presName="accent_1" presStyleCnt="0"/>
      <dgm:spPr/>
    </dgm:pt>
    <dgm:pt modelId="{526F2A1D-719E-46A3-BB13-22C117CCED15}" type="pres">
      <dgm:prSet presAssocID="{7D49DD2D-C7C5-4577-A854-D95F124944B6}" presName="accentRepeatNode" presStyleLbl="solidFgAcc1" presStyleIdx="0" presStyleCnt="3"/>
      <dgm:spPr>
        <a:blipFill rotWithShape="0">
          <a:blip xmlns:r="http://schemas.openxmlformats.org/officeDocument/2006/relationships" r:embed="rId1"/>
          <a:stretch>
            <a:fillRect/>
          </a:stretch>
        </a:blipFill>
      </dgm:spPr>
    </dgm:pt>
    <dgm:pt modelId="{5B297DAB-DDD6-4728-A5A0-309385894FF0}" type="pres">
      <dgm:prSet presAssocID="{8F0D64FE-C0C2-42B4-8C18-3A8DC3170461}" presName="text_2" presStyleLbl="node1" presStyleIdx="1" presStyleCnt="3">
        <dgm:presLayoutVars>
          <dgm:bulletEnabled val="1"/>
        </dgm:presLayoutVars>
      </dgm:prSet>
      <dgm:spPr/>
      <dgm:t>
        <a:bodyPr/>
        <a:lstStyle/>
        <a:p>
          <a:endParaRPr lang="en-US"/>
        </a:p>
      </dgm:t>
    </dgm:pt>
    <dgm:pt modelId="{44331BE0-479B-479D-B1EA-A3BE487AB0E1}" type="pres">
      <dgm:prSet presAssocID="{8F0D64FE-C0C2-42B4-8C18-3A8DC3170461}" presName="accent_2" presStyleCnt="0"/>
      <dgm:spPr/>
    </dgm:pt>
    <dgm:pt modelId="{3E287E69-CD63-4C21-A938-6B11B356AC6C}" type="pres">
      <dgm:prSet presAssocID="{8F0D64FE-C0C2-42B4-8C18-3A8DC3170461}" presName="accentRepeatNode" presStyleLbl="solidFgAcc1" presStyleIdx="1" presStyleCnt="3"/>
      <dgm:spPr>
        <a:blipFill rotWithShape="0">
          <a:blip xmlns:r="http://schemas.openxmlformats.org/officeDocument/2006/relationships" r:embed="rId2"/>
          <a:stretch>
            <a:fillRect/>
          </a:stretch>
        </a:blipFill>
      </dgm:spPr>
    </dgm:pt>
    <dgm:pt modelId="{365D342B-7214-42F8-9285-806AE0229030}" type="pres">
      <dgm:prSet presAssocID="{7E9CFC56-5520-4067-A915-3DBF8CA9DA06}" presName="text_3" presStyleLbl="node1" presStyleIdx="2" presStyleCnt="3">
        <dgm:presLayoutVars>
          <dgm:bulletEnabled val="1"/>
        </dgm:presLayoutVars>
      </dgm:prSet>
      <dgm:spPr/>
      <dgm:t>
        <a:bodyPr/>
        <a:lstStyle/>
        <a:p>
          <a:endParaRPr lang="en-US"/>
        </a:p>
      </dgm:t>
    </dgm:pt>
    <dgm:pt modelId="{02E0AE1E-6681-4E36-B2A3-D7AC1EE56DDD}" type="pres">
      <dgm:prSet presAssocID="{7E9CFC56-5520-4067-A915-3DBF8CA9DA06}" presName="accent_3" presStyleCnt="0"/>
      <dgm:spPr/>
    </dgm:pt>
    <dgm:pt modelId="{BADFBC0C-5AA1-43A5-86C8-FAF9B4393CB0}" type="pres">
      <dgm:prSet presAssocID="{7E9CFC56-5520-4067-A915-3DBF8CA9DA06}" presName="accentRepeatNode" presStyleLbl="solidFgAcc1" presStyleIdx="2" presStyleCnt="3"/>
      <dgm:spPr>
        <a:blipFill rotWithShape="0">
          <a:blip xmlns:r="http://schemas.openxmlformats.org/officeDocument/2006/relationships" r:embed="rId3"/>
          <a:stretch>
            <a:fillRect/>
          </a:stretch>
        </a:blipFill>
      </dgm:spPr>
    </dgm:pt>
  </dgm:ptLst>
  <dgm:cxnLst>
    <dgm:cxn modelId="{195EC8F0-2DEC-469B-B294-80B07DEDCCFF}" type="presOf" srcId="{7D49DD2D-C7C5-4577-A854-D95F124944B6}" destId="{00191DAF-6073-417E-B750-7788EE1227FC}" srcOrd="0" destOrd="0" presId="urn:microsoft.com/office/officeart/2008/layout/VerticalCurvedList"/>
    <dgm:cxn modelId="{9BE5C04F-D99A-4A76-ADBF-6217D4BB356F}" srcId="{AC5C89ED-31E4-4E2D-962A-6B3BCD54F118}" destId="{7D49DD2D-C7C5-4577-A854-D95F124944B6}" srcOrd="0" destOrd="0" parTransId="{4ECBA8DB-7F84-43D2-95AD-6D5F95186C4D}" sibTransId="{0E62006E-0848-4228-91B7-22335B901AC5}"/>
    <dgm:cxn modelId="{E8871887-D7D8-4B84-BF75-B06D639F8909}" srcId="{AC5C89ED-31E4-4E2D-962A-6B3BCD54F118}" destId="{7E9CFC56-5520-4067-A915-3DBF8CA9DA06}" srcOrd="2" destOrd="0" parTransId="{79BE5C15-3885-482E-B8B3-EB24DE0AA0CB}" sibTransId="{C06A1151-2CA5-47F8-9CB6-EF15782E4D57}"/>
    <dgm:cxn modelId="{AAA1D04B-53A5-4658-8C3F-E4272BDC987B}" type="presOf" srcId="{AC5C89ED-31E4-4E2D-962A-6B3BCD54F118}" destId="{A9A59669-43AC-414D-B0D3-5B8A002AEC0D}" srcOrd="0" destOrd="0" presId="urn:microsoft.com/office/officeart/2008/layout/VerticalCurvedList"/>
    <dgm:cxn modelId="{FB067A3E-2AD8-4D98-BBBD-892742C1E515}" srcId="{AC5C89ED-31E4-4E2D-962A-6B3BCD54F118}" destId="{8F0D64FE-C0C2-42B4-8C18-3A8DC3170461}" srcOrd="1" destOrd="0" parTransId="{145481FB-8A94-441D-B192-23B554D86E62}" sibTransId="{05569B47-2B73-4437-AE9F-433CB6FAF388}"/>
    <dgm:cxn modelId="{A75A2B13-EB1F-4E4A-B47C-6F787454F274}" type="presOf" srcId="{0E62006E-0848-4228-91B7-22335B901AC5}" destId="{B16D93A3-BDB4-44A0-95AC-BFC346EACE22}" srcOrd="0" destOrd="0" presId="urn:microsoft.com/office/officeart/2008/layout/VerticalCurvedList"/>
    <dgm:cxn modelId="{96517D29-2F20-4E36-8C24-D1314652C2AE}" type="presOf" srcId="{7E9CFC56-5520-4067-A915-3DBF8CA9DA06}" destId="{365D342B-7214-42F8-9285-806AE0229030}" srcOrd="0" destOrd="0" presId="urn:microsoft.com/office/officeart/2008/layout/VerticalCurvedList"/>
    <dgm:cxn modelId="{4B5741FB-D4ED-4E96-B878-648F9C906C94}" type="presOf" srcId="{8F0D64FE-C0C2-42B4-8C18-3A8DC3170461}" destId="{5B297DAB-DDD6-4728-A5A0-309385894FF0}" srcOrd="0" destOrd="0" presId="urn:microsoft.com/office/officeart/2008/layout/VerticalCurvedList"/>
    <dgm:cxn modelId="{8E0D2D99-0A8D-4651-8526-73471655B56F}" type="presParOf" srcId="{A9A59669-43AC-414D-B0D3-5B8A002AEC0D}" destId="{E0B4A3ED-811E-4CB2-90AD-2C1E492846E0}" srcOrd="0" destOrd="0" presId="urn:microsoft.com/office/officeart/2008/layout/VerticalCurvedList"/>
    <dgm:cxn modelId="{F0C27976-5A15-42A5-8E3C-B64CE029C1AC}" type="presParOf" srcId="{E0B4A3ED-811E-4CB2-90AD-2C1E492846E0}" destId="{D1AD54FD-EB3D-47B6-BBAF-0754BFF983DD}" srcOrd="0" destOrd="0" presId="urn:microsoft.com/office/officeart/2008/layout/VerticalCurvedList"/>
    <dgm:cxn modelId="{E753B9B8-77F1-4BF9-9C89-6DC62CCD20D5}" type="presParOf" srcId="{D1AD54FD-EB3D-47B6-BBAF-0754BFF983DD}" destId="{08EE8069-D841-4670-BFAF-B779FED1BCC0}" srcOrd="0" destOrd="0" presId="urn:microsoft.com/office/officeart/2008/layout/VerticalCurvedList"/>
    <dgm:cxn modelId="{3F7A7DD0-BDBC-4DE2-834C-E9E054D15774}" type="presParOf" srcId="{D1AD54FD-EB3D-47B6-BBAF-0754BFF983DD}" destId="{B16D93A3-BDB4-44A0-95AC-BFC346EACE22}" srcOrd="1" destOrd="0" presId="urn:microsoft.com/office/officeart/2008/layout/VerticalCurvedList"/>
    <dgm:cxn modelId="{272A785F-601C-4C70-90F2-202A403994B0}" type="presParOf" srcId="{D1AD54FD-EB3D-47B6-BBAF-0754BFF983DD}" destId="{2C42E3A1-30D4-4BFD-8885-6BFC717F3EA7}" srcOrd="2" destOrd="0" presId="urn:microsoft.com/office/officeart/2008/layout/VerticalCurvedList"/>
    <dgm:cxn modelId="{572A38CE-32F9-41EC-8FA1-60C7F03686FC}" type="presParOf" srcId="{D1AD54FD-EB3D-47B6-BBAF-0754BFF983DD}" destId="{D9429B57-E617-4519-BE1E-CA5DD23C40DD}" srcOrd="3" destOrd="0" presId="urn:microsoft.com/office/officeart/2008/layout/VerticalCurvedList"/>
    <dgm:cxn modelId="{D8DD0195-6208-499A-96A8-79F9F454CB34}" type="presParOf" srcId="{E0B4A3ED-811E-4CB2-90AD-2C1E492846E0}" destId="{00191DAF-6073-417E-B750-7788EE1227FC}" srcOrd="1" destOrd="0" presId="urn:microsoft.com/office/officeart/2008/layout/VerticalCurvedList"/>
    <dgm:cxn modelId="{B3A4F759-4745-4D0C-B463-7B1C37E66728}" type="presParOf" srcId="{E0B4A3ED-811E-4CB2-90AD-2C1E492846E0}" destId="{0C09538B-2858-4C4B-A0B3-064D43BA69FA}" srcOrd="2" destOrd="0" presId="urn:microsoft.com/office/officeart/2008/layout/VerticalCurvedList"/>
    <dgm:cxn modelId="{348C25DD-86E4-4253-BCE2-6946DC69848B}" type="presParOf" srcId="{0C09538B-2858-4C4B-A0B3-064D43BA69FA}" destId="{526F2A1D-719E-46A3-BB13-22C117CCED15}" srcOrd="0" destOrd="0" presId="urn:microsoft.com/office/officeart/2008/layout/VerticalCurvedList"/>
    <dgm:cxn modelId="{BE42E1F1-5AFD-4517-81D9-A4172589FD8E}" type="presParOf" srcId="{E0B4A3ED-811E-4CB2-90AD-2C1E492846E0}" destId="{5B297DAB-DDD6-4728-A5A0-309385894FF0}" srcOrd="3" destOrd="0" presId="urn:microsoft.com/office/officeart/2008/layout/VerticalCurvedList"/>
    <dgm:cxn modelId="{831883FA-ADD6-472C-A3E7-EF2092828A6A}" type="presParOf" srcId="{E0B4A3ED-811E-4CB2-90AD-2C1E492846E0}" destId="{44331BE0-479B-479D-B1EA-A3BE487AB0E1}" srcOrd="4" destOrd="0" presId="urn:microsoft.com/office/officeart/2008/layout/VerticalCurvedList"/>
    <dgm:cxn modelId="{A0A9A0AD-D45F-4F26-9BB1-E9723396E482}" type="presParOf" srcId="{44331BE0-479B-479D-B1EA-A3BE487AB0E1}" destId="{3E287E69-CD63-4C21-A938-6B11B356AC6C}" srcOrd="0" destOrd="0" presId="urn:microsoft.com/office/officeart/2008/layout/VerticalCurvedList"/>
    <dgm:cxn modelId="{8CA5CFC9-55F2-44C6-A1A7-464268B16D75}" type="presParOf" srcId="{E0B4A3ED-811E-4CB2-90AD-2C1E492846E0}" destId="{365D342B-7214-42F8-9285-806AE0229030}" srcOrd="5" destOrd="0" presId="urn:microsoft.com/office/officeart/2008/layout/VerticalCurvedList"/>
    <dgm:cxn modelId="{E1621EEE-5620-44A9-8A04-E7C2D6079509}" type="presParOf" srcId="{E0B4A3ED-811E-4CB2-90AD-2C1E492846E0}" destId="{02E0AE1E-6681-4E36-B2A3-D7AC1EE56DDD}" srcOrd="6" destOrd="0" presId="urn:microsoft.com/office/officeart/2008/layout/VerticalCurvedList"/>
    <dgm:cxn modelId="{396745C8-E50B-4B54-83D4-32460556A2D6}" type="presParOf" srcId="{02E0AE1E-6681-4E36-B2A3-D7AC1EE56DDD}" destId="{BADFBC0C-5AA1-43A5-86C8-FAF9B4393CB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D93A3-BDB4-44A0-95AC-BFC346EACE22}">
      <dsp:nvSpPr>
        <dsp:cNvPr id="0" name=""/>
        <dsp:cNvSpPr/>
      </dsp:nvSpPr>
      <dsp:spPr>
        <a:xfrm>
          <a:off x="-4349510" y="-667188"/>
          <a:ext cx="5181981" cy="5181981"/>
        </a:xfrm>
        <a:prstGeom prst="blockArc">
          <a:avLst>
            <a:gd name="adj1" fmla="val 18900000"/>
            <a:gd name="adj2" fmla="val 2700000"/>
            <a:gd name="adj3" fmla="val 417"/>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91DAF-6073-417E-B750-7788EE1227FC}">
      <dsp:nvSpPr>
        <dsp:cNvPr id="0" name=""/>
        <dsp:cNvSpPr/>
      </dsp:nvSpPr>
      <dsp:spPr>
        <a:xfrm>
          <a:off x="535375" y="384760"/>
          <a:ext cx="7143980" cy="7695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0807" tIns="101600" rIns="101600" bIns="101600" numCol="1" spcCol="1270" anchor="ctr" anchorCtr="0">
          <a:noAutofit/>
        </a:bodyPr>
        <a:lstStyle/>
        <a:p>
          <a:pPr lvl="0" algn="l" defTabSz="1778000">
            <a:lnSpc>
              <a:spcPct val="90000"/>
            </a:lnSpc>
            <a:spcBef>
              <a:spcPct val="0"/>
            </a:spcBef>
            <a:spcAft>
              <a:spcPct val="35000"/>
            </a:spcAft>
          </a:pPr>
          <a:r>
            <a:rPr lang="vi-VN" sz="4000" b="0" i="0" kern="1200" cap="none" spc="0" dirty="0" smtClean="0">
              <a:ln w="0"/>
              <a:solidFill>
                <a:schemeClr val="tx1"/>
              </a:solidFill>
              <a:effectLst>
                <a:outerShdw blurRad="38100" dist="19050" dir="2700000" algn="tl" rotWithShape="0">
                  <a:schemeClr val="dk1">
                    <a:alpha val="40000"/>
                  </a:schemeClr>
                </a:outerShdw>
              </a:effectLst>
            </a:rPr>
            <a:t>Sao lưu</a:t>
          </a:r>
          <a:endParaRPr lang="en-US" sz="4000" b="0" kern="1200" cap="none" spc="0" dirty="0">
            <a:ln w="0"/>
            <a:solidFill>
              <a:schemeClr val="tx1"/>
            </a:solidFill>
            <a:effectLst>
              <a:outerShdw blurRad="38100" dist="19050" dir="2700000" algn="tl" rotWithShape="0">
                <a:schemeClr val="dk1">
                  <a:alpha val="40000"/>
                </a:schemeClr>
              </a:outerShdw>
            </a:effectLst>
          </a:endParaRPr>
        </a:p>
      </dsp:txBody>
      <dsp:txXfrm>
        <a:off x="535375" y="384760"/>
        <a:ext cx="7143980" cy="769521"/>
      </dsp:txXfrm>
    </dsp:sp>
    <dsp:sp modelId="{526F2A1D-719E-46A3-BB13-22C117CCED15}">
      <dsp:nvSpPr>
        <dsp:cNvPr id="0" name=""/>
        <dsp:cNvSpPr/>
      </dsp:nvSpPr>
      <dsp:spPr>
        <a:xfrm>
          <a:off x="54425" y="288570"/>
          <a:ext cx="961901" cy="961901"/>
        </a:xfrm>
        <a:prstGeom prst="ellips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297DAB-DDD6-4728-A5A0-309385894FF0}">
      <dsp:nvSpPr>
        <dsp:cNvPr id="0" name=""/>
        <dsp:cNvSpPr/>
      </dsp:nvSpPr>
      <dsp:spPr>
        <a:xfrm>
          <a:off x="815096" y="1539041"/>
          <a:ext cx="6864259" cy="7695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0807" tIns="101600" rIns="101600" bIns="101600" numCol="1" spcCol="1270" anchor="ctr" anchorCtr="0">
          <a:noAutofit/>
        </a:bodyPr>
        <a:lstStyle/>
        <a:p>
          <a:pPr lvl="0" algn="l" defTabSz="1778000">
            <a:lnSpc>
              <a:spcPct val="90000"/>
            </a:lnSpc>
            <a:spcBef>
              <a:spcPct val="0"/>
            </a:spcBef>
            <a:spcAft>
              <a:spcPct val="35000"/>
            </a:spcAft>
          </a:pPr>
          <a:r>
            <a:rPr lang="en-US" sz="4000" b="0" kern="1200" cap="none" spc="0" dirty="0" err="1" smtClean="0">
              <a:ln w="0"/>
              <a:solidFill>
                <a:schemeClr val="tx1"/>
              </a:solidFill>
              <a:effectLst>
                <a:outerShdw blurRad="38100" dist="19050" dir="2700000" algn="tl" rotWithShape="0">
                  <a:schemeClr val="dk1">
                    <a:alpha val="40000"/>
                  </a:schemeClr>
                </a:outerShdw>
              </a:effectLst>
            </a:rPr>
            <a:t>Nhật</a:t>
          </a:r>
          <a:r>
            <a:rPr lang="en-US" sz="4000" b="0" kern="1200" cap="none" spc="0" dirty="0" smtClean="0">
              <a:ln w="0"/>
              <a:solidFill>
                <a:schemeClr val="tx1"/>
              </a:solidFill>
              <a:effectLst>
                <a:outerShdw blurRad="38100" dist="19050" dir="2700000" algn="tl" rotWithShape="0">
                  <a:schemeClr val="dk1">
                    <a:alpha val="40000"/>
                  </a:schemeClr>
                </a:outerShdw>
              </a:effectLst>
            </a:rPr>
            <a:t> </a:t>
          </a:r>
          <a:r>
            <a:rPr lang="en-US" sz="4000" b="0" kern="1200" cap="none" spc="0" dirty="0" err="1" smtClean="0">
              <a:ln w="0"/>
              <a:solidFill>
                <a:schemeClr val="tx1"/>
              </a:solidFill>
              <a:effectLst>
                <a:outerShdw blurRad="38100" dist="19050" dir="2700000" algn="tl" rotWithShape="0">
                  <a:schemeClr val="dk1">
                    <a:alpha val="40000"/>
                  </a:schemeClr>
                </a:outerShdw>
              </a:effectLst>
            </a:rPr>
            <a:t>ký</a:t>
          </a:r>
          <a:endParaRPr lang="en-US" sz="4000" b="0" kern="1200" cap="none" spc="0" dirty="0">
            <a:ln w="0"/>
            <a:solidFill>
              <a:schemeClr val="tx1"/>
            </a:solidFill>
            <a:effectLst>
              <a:outerShdw blurRad="38100" dist="19050" dir="2700000" algn="tl" rotWithShape="0">
                <a:schemeClr val="dk1">
                  <a:alpha val="40000"/>
                </a:schemeClr>
              </a:outerShdw>
            </a:effectLst>
          </a:endParaRPr>
        </a:p>
      </dsp:txBody>
      <dsp:txXfrm>
        <a:off x="815096" y="1539041"/>
        <a:ext cx="6864259" cy="769521"/>
      </dsp:txXfrm>
    </dsp:sp>
    <dsp:sp modelId="{3E287E69-CD63-4C21-A938-6B11B356AC6C}">
      <dsp:nvSpPr>
        <dsp:cNvPr id="0" name=""/>
        <dsp:cNvSpPr/>
      </dsp:nvSpPr>
      <dsp:spPr>
        <a:xfrm>
          <a:off x="334145" y="1442851"/>
          <a:ext cx="961901" cy="961901"/>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5D342B-7214-42F8-9285-806AE0229030}">
      <dsp:nvSpPr>
        <dsp:cNvPr id="0" name=""/>
        <dsp:cNvSpPr/>
      </dsp:nvSpPr>
      <dsp:spPr>
        <a:xfrm>
          <a:off x="535375" y="2693323"/>
          <a:ext cx="7143980" cy="7695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0807" tIns="101600" rIns="101600" bIns="101600" numCol="1" spcCol="1270" anchor="ctr" anchorCtr="0">
          <a:noAutofit/>
        </a:bodyPr>
        <a:lstStyle/>
        <a:p>
          <a:pPr lvl="0" algn="l" defTabSz="1778000">
            <a:lnSpc>
              <a:spcPct val="90000"/>
            </a:lnSpc>
            <a:spcBef>
              <a:spcPct val="0"/>
            </a:spcBef>
            <a:spcAft>
              <a:spcPct val="35000"/>
            </a:spcAft>
          </a:pPr>
          <a:r>
            <a:rPr lang="en-US" sz="4000" b="0" kern="1200" cap="none" spc="0" dirty="0" err="1" smtClean="0">
              <a:ln w="0"/>
              <a:solidFill>
                <a:schemeClr val="tx1"/>
              </a:solidFill>
              <a:effectLst>
                <a:outerShdw blurRad="38100" dist="19050" dir="2700000" algn="tl" rotWithShape="0">
                  <a:schemeClr val="dk1">
                    <a:alpha val="40000"/>
                  </a:schemeClr>
                </a:outerShdw>
              </a:effectLst>
            </a:rPr>
            <a:t>Tự</a:t>
          </a:r>
          <a:r>
            <a:rPr lang="en-US" sz="4000" b="0" kern="1200" cap="none" spc="0" dirty="0" smtClean="0">
              <a:ln w="0"/>
              <a:solidFill>
                <a:schemeClr val="tx1"/>
              </a:solidFill>
              <a:effectLst>
                <a:outerShdw blurRad="38100" dist="19050" dir="2700000" algn="tl" rotWithShape="0">
                  <a:schemeClr val="dk1">
                    <a:alpha val="40000"/>
                  </a:schemeClr>
                </a:outerShdw>
              </a:effectLst>
            </a:rPr>
            <a:t> </a:t>
          </a:r>
          <a:r>
            <a:rPr lang="en-US" sz="4000" b="0" kern="1200" cap="none" spc="0" dirty="0" err="1" smtClean="0">
              <a:ln w="0"/>
              <a:solidFill>
                <a:schemeClr val="tx1"/>
              </a:solidFill>
              <a:effectLst>
                <a:outerShdw blurRad="38100" dist="19050" dir="2700000" algn="tl" rotWithShape="0">
                  <a:schemeClr val="dk1">
                    <a:alpha val="40000"/>
                  </a:schemeClr>
                </a:outerShdw>
              </a:effectLst>
            </a:rPr>
            <a:t>động</a:t>
          </a:r>
          <a:r>
            <a:rPr lang="en-US" sz="4000" b="0" kern="1200" cap="none" spc="0" dirty="0" smtClean="0">
              <a:ln w="0"/>
              <a:solidFill>
                <a:schemeClr val="tx1"/>
              </a:solidFill>
              <a:effectLst>
                <a:outerShdw blurRad="38100" dist="19050" dir="2700000" algn="tl" rotWithShape="0">
                  <a:schemeClr val="dk1">
                    <a:alpha val="40000"/>
                  </a:schemeClr>
                </a:outerShdw>
              </a:effectLst>
            </a:rPr>
            <a:t> </a:t>
          </a:r>
          <a:r>
            <a:rPr lang="en-US" sz="4000" b="0" kern="1200" cap="none" spc="0" dirty="0" err="1" smtClean="0">
              <a:ln w="0"/>
              <a:solidFill>
                <a:schemeClr val="tx1"/>
              </a:solidFill>
              <a:effectLst>
                <a:outerShdw blurRad="38100" dist="19050" dir="2700000" algn="tl" rotWithShape="0">
                  <a:schemeClr val="dk1">
                    <a:alpha val="40000"/>
                  </a:schemeClr>
                </a:outerShdw>
              </a:effectLst>
            </a:rPr>
            <a:t>hóa</a:t>
          </a:r>
          <a:r>
            <a:rPr lang="en-US" sz="4000" b="0" kern="1200" cap="none" spc="0" dirty="0" smtClean="0">
              <a:ln w="0"/>
              <a:solidFill>
                <a:schemeClr val="tx1"/>
              </a:solidFill>
              <a:effectLst>
                <a:outerShdw blurRad="38100" dist="19050" dir="2700000" algn="tl" rotWithShape="0">
                  <a:schemeClr val="dk1">
                    <a:alpha val="40000"/>
                  </a:schemeClr>
                </a:outerShdw>
              </a:effectLst>
            </a:rPr>
            <a:t> </a:t>
          </a:r>
          <a:r>
            <a:rPr lang="en-US" sz="4000" b="0" kern="1200" cap="none" spc="0" dirty="0" err="1" smtClean="0">
              <a:ln w="0"/>
              <a:solidFill>
                <a:schemeClr val="tx1"/>
              </a:solidFill>
              <a:effectLst>
                <a:outerShdw blurRad="38100" dist="19050" dir="2700000" algn="tl" rotWithShape="0">
                  <a:schemeClr val="dk1">
                    <a:alpha val="40000"/>
                  </a:schemeClr>
                </a:outerShdw>
              </a:effectLst>
            </a:rPr>
            <a:t>công</a:t>
          </a:r>
          <a:r>
            <a:rPr lang="en-US" sz="4000" b="0" kern="1200" cap="none" spc="0" dirty="0" smtClean="0">
              <a:ln w="0"/>
              <a:solidFill>
                <a:schemeClr val="tx1"/>
              </a:solidFill>
              <a:effectLst>
                <a:outerShdw blurRad="38100" dist="19050" dir="2700000" algn="tl" rotWithShape="0">
                  <a:schemeClr val="dk1">
                    <a:alpha val="40000"/>
                  </a:schemeClr>
                </a:outerShdw>
              </a:effectLst>
            </a:rPr>
            <a:t> </a:t>
          </a:r>
          <a:r>
            <a:rPr lang="en-US" sz="4000" b="0" kern="1200" cap="none" spc="0" dirty="0" err="1" smtClean="0">
              <a:ln w="0"/>
              <a:solidFill>
                <a:schemeClr val="tx1"/>
              </a:solidFill>
              <a:effectLst>
                <a:outerShdw blurRad="38100" dist="19050" dir="2700000" algn="tl" rotWithShape="0">
                  <a:schemeClr val="dk1">
                    <a:alpha val="40000"/>
                  </a:schemeClr>
                </a:outerShdw>
              </a:effectLst>
            </a:rPr>
            <a:t>việc</a:t>
          </a:r>
          <a:endParaRPr lang="en-US" sz="4000" b="0" kern="1200" cap="none" spc="0" dirty="0">
            <a:ln w="0"/>
            <a:solidFill>
              <a:schemeClr val="tx1"/>
            </a:solidFill>
            <a:effectLst>
              <a:outerShdw blurRad="38100" dist="19050" dir="2700000" algn="tl" rotWithShape="0">
                <a:schemeClr val="dk1">
                  <a:alpha val="40000"/>
                </a:schemeClr>
              </a:outerShdw>
            </a:effectLst>
          </a:endParaRPr>
        </a:p>
      </dsp:txBody>
      <dsp:txXfrm>
        <a:off x="535375" y="2693323"/>
        <a:ext cx="7143980" cy="769521"/>
      </dsp:txXfrm>
    </dsp:sp>
    <dsp:sp modelId="{BADFBC0C-5AA1-43A5-86C8-FAF9B4393CB0}">
      <dsp:nvSpPr>
        <dsp:cNvPr id="0" name=""/>
        <dsp:cNvSpPr/>
      </dsp:nvSpPr>
      <dsp:spPr>
        <a:xfrm>
          <a:off x="54425" y="2597133"/>
          <a:ext cx="961901" cy="961901"/>
        </a:xfrm>
        <a:prstGeom prst="ellipse">
          <a:avLst/>
        </a:prstGeom>
        <a:blipFill rotWithShape="0">
          <a:blip xmlns:r="http://schemas.openxmlformats.org/officeDocument/2006/relationships" r:embed="rId3"/>
          <a:stretch>
            <a:fillRect/>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2/21/2022</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Sao lưu toàn bộ tạo ra một bản sao toàn bộ dữ liệu cũ lên một thiết bị lưu trữ mới, chẳng hạn như đĩa cứng.</a:t>
            </a:r>
          </a:p>
          <a:p>
            <a:r>
              <a:rPr lang="vi-VN" sz="1200" b="0" i="0" kern="1200" dirty="0" smtClean="0">
                <a:solidFill>
                  <a:schemeClr val="tx1"/>
                </a:solidFill>
                <a:effectLst/>
                <a:latin typeface="+mn-lt"/>
                <a:ea typeface="+mn-ea"/>
                <a:cs typeface="+mn-cs"/>
              </a:rPr>
              <a:t>Ưu điểm của cách này là lưu trữ toàn bộ dữ liệu của hệ thống lên một thiết bị duy nhất. Dễ tìm kiếm và sử dụng. Việc khôi phục dữ liệu cũng dễ dàng và ít tốn thời gian hơn.</a:t>
            </a:r>
          </a:p>
          <a:p>
            <a:r>
              <a:rPr lang="vi-VN" sz="1200" b="0" i="0" kern="1200" dirty="0" smtClean="0">
                <a:solidFill>
                  <a:schemeClr val="tx1"/>
                </a:solidFill>
                <a:effectLst/>
                <a:latin typeface="+mn-lt"/>
                <a:ea typeface="+mn-ea"/>
                <a:cs typeface="+mn-cs"/>
              </a:rPr>
              <a:t>Nhược điểm: Bởi vì sao lưu một lượng lớn dữ liệu nên thời gian sao chép dữ liệu rất lâu. Đòi hỏi không gian lưu trữ lớn.</a:t>
            </a:r>
            <a:endParaRPr lang="en-US" sz="1200" b="0"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Khi nào cần thực hiện sao lưu toàn bộ?</a:t>
            </a:r>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Việc sao lưu toàn bộ cần thực hiện thường xuyên, định kỳ. Nếu dữ liệu của bạn không có nhiều, có thể tiến hành sao lưu hàng ngày hoặc hàng tuần. Sao lưu toàn bộ đảm bảo an toàn cho những dữ liệu quan trọng của bạn trong trường hợp rủi ro xảy ra.</a:t>
            </a:r>
          </a:p>
          <a:p>
            <a:r>
              <a:rPr lang="vi-VN" sz="1200" b="0" i="0" kern="1200" dirty="0" smtClean="0">
                <a:solidFill>
                  <a:schemeClr val="tx1"/>
                </a:solidFill>
                <a:effectLst/>
                <a:latin typeface="+mn-lt"/>
                <a:ea typeface="+mn-ea"/>
                <a:cs typeface="+mn-cs"/>
              </a:rPr>
              <a:t>Thông thường, sao lưu toàn bộ được thực hiện cùng với một trong hai phương pháp còn lại – Sao lưu gia tăng và sao lưu khác biệt.</a:t>
            </a: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Điểm khác biệt của sao lưu gia tăng với sao lưu dữ liệu toàn bộ là nó chỉ sao lưu lại những dữ liệu được chỉnh sửa cuối cùng của một tệp dữ liệu. Bạn có thể thực hiện rất nhiều chỉnh sửa trên tệp đó và hệ thống chỉ lưu lại những dữ liệu gần nhất. Thông thường, ngày giờ mà các hoạt động sao lưu, sửa đổi xảy ra cũng được ghi chép lại.</a:t>
            </a:r>
          </a:p>
          <a:p>
            <a:r>
              <a:rPr lang="vi-VN" sz="1200" b="0" i="0" kern="1200" dirty="0" smtClean="0">
                <a:solidFill>
                  <a:schemeClr val="tx1"/>
                </a:solidFill>
                <a:effectLst/>
                <a:latin typeface="+mn-lt"/>
                <a:ea typeface="+mn-ea"/>
                <a:cs typeface="+mn-cs"/>
              </a:rPr>
              <a:t>Bởi vì mỗi lần chỉ sao chép một lượng dữ liệu nhỏ nên tốc độ sao lưu nhanh. Không gian lưu trữ dữ liệu không cần quá lớn.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Cách sao lưu dữ liệu này cũng giống sao lưu gia tăng. Thế nhưng, thay vì chỉ lưu lại dữ liệu của lần thay đổi cuối cùng. Nó sẽ lưu lại toàn bộ dữ liệu của cả những lần sao lưu trước đó.</a:t>
            </a:r>
          </a:p>
          <a:p>
            <a:r>
              <a:rPr lang="vi-VN" sz="1200" b="0" i="0" kern="1200" dirty="0" smtClean="0">
                <a:solidFill>
                  <a:schemeClr val="tx1"/>
                </a:solidFill>
                <a:effectLst/>
                <a:latin typeface="+mn-lt"/>
                <a:ea typeface="+mn-ea"/>
                <a:cs typeface="+mn-cs"/>
              </a:rPr>
              <a:t>So với sao lưu gia tăng, phương pháp này tốn nhiều không gian lưu trữ dữ liệu hơn. Tuy nhiên, nó vẫn không là gì sao với sao lưu toàn bộ.</a:t>
            </a:r>
          </a:p>
          <a:p>
            <a:endParaRPr lang="vi-V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7</a:t>
            </a:fld>
            <a:endParaRPr lang="en-US" dirty="0"/>
          </a:p>
        </p:txBody>
      </p:sp>
    </p:spTree>
    <p:extLst>
      <p:ext uri="{BB962C8B-B14F-4D97-AF65-F5344CB8AC3E}">
        <p14:creationId xmlns:p14="http://schemas.microsoft.com/office/powerpoint/2010/main" val="367483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8</a:t>
            </a:fld>
            <a:endParaRPr lang="en-US" dirty="0"/>
          </a:p>
        </p:txBody>
      </p:sp>
    </p:spTree>
    <p:extLst>
      <p:ext uri="{BB962C8B-B14F-4D97-AF65-F5344CB8AC3E}">
        <p14:creationId xmlns:p14="http://schemas.microsoft.com/office/powerpoint/2010/main" val="56011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9</a:t>
            </a:fld>
            <a:endParaRPr lang="en-US" dirty="0"/>
          </a:p>
        </p:txBody>
      </p:sp>
    </p:spTree>
    <p:extLst>
      <p:ext uri="{BB962C8B-B14F-4D97-AF65-F5344CB8AC3E}">
        <p14:creationId xmlns:p14="http://schemas.microsoft.com/office/powerpoint/2010/main" val="226523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10</a:t>
            </a:fld>
            <a:endParaRPr lang="en-US" dirty="0"/>
          </a:p>
        </p:txBody>
      </p:sp>
    </p:spTree>
    <p:extLst>
      <p:ext uri="{BB962C8B-B14F-4D97-AF65-F5344CB8AC3E}">
        <p14:creationId xmlns:p14="http://schemas.microsoft.com/office/powerpoint/2010/main" val="67867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11</a:t>
            </a:fld>
            <a:endParaRPr lang="en-US" dirty="0"/>
          </a:p>
        </p:txBody>
      </p:sp>
    </p:spTree>
    <p:extLst>
      <p:ext uri="{BB962C8B-B14F-4D97-AF65-F5344CB8AC3E}">
        <p14:creationId xmlns:p14="http://schemas.microsoft.com/office/powerpoint/2010/main" val="183410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Running a backup with dump is fairly straightforward. The following command does a full backup of Linux with all ext2 and ext3 file systems to a SCSI tape device: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12</a:t>
            </a:fld>
            <a:endParaRPr lang="en-US" dirty="0"/>
          </a:p>
        </p:txBody>
      </p:sp>
    </p:spTree>
    <p:extLst>
      <p:ext uri="{BB962C8B-B14F-4D97-AF65-F5344CB8AC3E}">
        <p14:creationId xmlns:p14="http://schemas.microsoft.com/office/powerpoint/2010/main" val="29731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Running a backup with dump is fairly straightforward. The following command does a full backup of Linux with all ext2 and ext3 file systems to a SCSI tape device: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ED33291-C0D9-4415-AEC4-F67D377A5ADC}" type="slidenum">
              <a:rPr lang="en-US" smtClean="0"/>
              <a:t>13</a:t>
            </a:fld>
            <a:endParaRPr lang="en-US" dirty="0"/>
          </a:p>
        </p:txBody>
      </p:sp>
    </p:spTree>
    <p:extLst>
      <p:ext uri="{BB962C8B-B14F-4D97-AF65-F5344CB8AC3E}">
        <p14:creationId xmlns:p14="http://schemas.microsoft.com/office/powerpoint/2010/main" val="384102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64661507-A533-4F2E-B984-305D4E4F5CE4}" type="datetime1">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83856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34DDD7-3FE8-4583-81CB-632D5267A8B4}" type="datetime1">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5043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A22273-1190-47FC-BA5A-981185797AF1}" type="datetime1">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7998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1FBB71-6DE2-4937-8AEC-8B1AE0DB59CF}" type="datetime1">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85077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2783ADD7-A3CC-46CA-B4EE-B20DC19C65C4}" type="datetime1">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24741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2/21/2022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175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65FF2AA5-9729-4046-B4EA-C2E953FA8206}" type="datetime1">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0744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207096B-8B9A-4F98-8A4A-7B031A299951}" type="datetime1">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2320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858B70-756A-47BE-81CE-FA952E7560EC}" type="datetime1">
              <a:rPr lang="en-US" smtClean="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09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510D19E4-4707-4D4C-84BE-F88B0E767A80}" type="datetime1">
              <a:rPr lang="en-US" smtClean="0"/>
              <a:t>2/21/2022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04354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B5A93A0-19E1-47AC-8700-509B6BECB2CF}" type="datetime1">
              <a:rPr lang="en-US" smtClean="0"/>
              <a:t>2/21/2022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89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3CA45DD-0F6B-4F7F-AE06-73BBDCC76E66}" type="datetime1">
              <a:rPr lang="en-US" smtClean="0"/>
              <a:t>2/21/2022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569839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linuxconfig.org/how-dd-command-works-in-linux-with-examples" TargetMode="External"/><Relationship Id="rId2" Type="http://schemas.openxmlformats.org/officeDocument/2006/relationships/hyperlink" Target="https://www.cyberciti.biz/hardware/unix-linux-basic-tape-management-command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xmlns=""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fontScale="90000"/>
          </a:bodyPr>
          <a:lstStyle/>
          <a:p>
            <a:r>
              <a:rPr lang="en-US" sz="4400" dirty="0" err="1" smtClean="0"/>
              <a:t>Chương</a:t>
            </a:r>
            <a:r>
              <a:rPr lang="en-US" sz="4400" dirty="0" smtClean="0"/>
              <a:t> 8:</a:t>
            </a:r>
            <a:r>
              <a:rPr lang="vi-VN" sz="4400" dirty="0"/>
              <a:t>Nhật ký, sao lưu và tự động hóa công việc</a:t>
            </a:r>
            <a:r>
              <a:rPr lang="en-US" sz="4400" dirty="0" smtClean="0"/>
              <a:t> </a:t>
            </a:r>
            <a:endParaRPr lang="en-US" sz="4400" dirty="0"/>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smtClean="0"/>
              <a:t>LT: 2 </a:t>
            </a:r>
            <a:r>
              <a:rPr lang="en-US" dirty="0" err="1" smtClean="0"/>
              <a:t>tiết</a:t>
            </a:r>
            <a:r>
              <a:rPr lang="en-US" dirty="0" smtClean="0"/>
              <a:t> TH: 2 </a:t>
            </a:r>
            <a:r>
              <a:rPr lang="en-US" dirty="0" err="1" smtClean="0"/>
              <a:t>tiết</a:t>
            </a:r>
            <a:endParaRPr lang="en-US" dirty="0"/>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31136" y="964692"/>
            <a:ext cx="7729728" cy="1188720"/>
          </a:xfrm>
        </p:spPr>
        <p:txBody>
          <a:bodyPr/>
          <a:lstStyle/>
          <a:p>
            <a:r>
              <a:rPr lang="en-US" dirty="0"/>
              <a:t>Sao </a:t>
            </a:r>
            <a:r>
              <a:rPr lang="en-US" dirty="0" err="1"/>
              <a:t>lưu</a:t>
            </a:r>
            <a:r>
              <a:rPr lang="en-US" dirty="0"/>
              <a:t> file, </a:t>
            </a:r>
            <a:r>
              <a:rPr lang="en-US" dirty="0" err="1"/>
              <a:t>thư</a:t>
            </a:r>
            <a:r>
              <a:rPr lang="en-US" dirty="0"/>
              <a:t> </a:t>
            </a:r>
            <a:r>
              <a:rPr lang="en-US" dirty="0" err="1"/>
              <a:t>mục</a:t>
            </a:r>
            <a:r>
              <a:rPr lang="en-US" dirty="0"/>
              <a:t>, ổ </a:t>
            </a:r>
            <a:r>
              <a:rPr lang="en-US" dirty="0" err="1"/>
              <a:t>đĩa</a:t>
            </a:r>
            <a:endParaRPr lang="en-US" dirty="0"/>
          </a:p>
        </p:txBody>
      </p:sp>
      <p:sp>
        <p:nvSpPr>
          <p:cNvPr id="2" name="Content Placeholder 1"/>
          <p:cNvSpPr>
            <a:spLocks noGrp="1"/>
          </p:cNvSpPr>
          <p:nvPr>
            <p:ph idx="1"/>
          </p:nvPr>
        </p:nvSpPr>
        <p:spPr/>
        <p:txBody>
          <a:bodyPr/>
          <a:lstStyle/>
          <a:p>
            <a:r>
              <a:rPr lang="en-US" dirty="0" smtClean="0"/>
              <a:t>Sao </a:t>
            </a:r>
            <a:r>
              <a:rPr lang="en-US" dirty="0" err="1" smtClean="0"/>
              <a:t>lưu</a:t>
            </a:r>
            <a:r>
              <a:rPr lang="en-US" dirty="0" smtClean="0"/>
              <a:t> file </a:t>
            </a:r>
            <a:r>
              <a:rPr lang="en-US" dirty="0" err="1" smtClean="0"/>
              <a:t>sử</a:t>
            </a:r>
            <a:r>
              <a:rPr lang="en-US" dirty="0" smtClean="0"/>
              <a:t> </a:t>
            </a:r>
            <a:r>
              <a:rPr lang="en-US" dirty="0" err="1" smtClean="0"/>
              <a:t>dụng</a:t>
            </a:r>
            <a:r>
              <a:rPr lang="en-US" dirty="0" smtClean="0"/>
              <a:t> </a:t>
            </a:r>
            <a:r>
              <a:rPr lang="en-US" dirty="0" err="1" smtClean="0"/>
              <a:t>dd</a:t>
            </a:r>
            <a:endParaRPr lang="en-US" dirty="0"/>
          </a:p>
          <a:p>
            <a:endParaRPr lang="en-US" dirty="0" smtClean="0"/>
          </a:p>
        </p:txBody>
      </p:sp>
      <p:pic>
        <p:nvPicPr>
          <p:cNvPr id="5" name="Picture 4"/>
          <p:cNvPicPr>
            <a:picLocks noChangeAspect="1"/>
          </p:cNvPicPr>
          <p:nvPr/>
        </p:nvPicPr>
        <p:blipFill>
          <a:blip r:embed="rId3"/>
          <a:stretch>
            <a:fillRect/>
          </a:stretch>
        </p:blipFill>
        <p:spPr>
          <a:xfrm>
            <a:off x="5268686" y="2747150"/>
            <a:ext cx="6748008" cy="1992086"/>
          </a:xfrm>
          <a:prstGeom prst="rect">
            <a:avLst/>
          </a:prstGeom>
        </p:spPr>
      </p:pic>
      <p:sp>
        <p:nvSpPr>
          <p:cNvPr id="6" name="Rectangle 5"/>
          <p:cNvSpPr/>
          <p:nvPr/>
        </p:nvSpPr>
        <p:spPr>
          <a:xfrm>
            <a:off x="701911" y="4362469"/>
            <a:ext cx="6096000" cy="1754326"/>
          </a:xfrm>
          <a:prstGeom prst="rect">
            <a:avLst/>
          </a:prstGeom>
        </p:spPr>
        <p:txBody>
          <a:bodyPr>
            <a:spAutoFit/>
          </a:bodyPr>
          <a:lstStyle/>
          <a:p>
            <a:r>
              <a:rPr lang="en-US" dirty="0"/>
              <a:t>if: source disk drive (/dev/</a:t>
            </a:r>
            <a:r>
              <a:rPr lang="en-US" dirty="0" err="1"/>
              <a:t>sda</a:t>
            </a:r>
            <a:r>
              <a:rPr lang="en-US" dirty="0"/>
              <a:t>)</a:t>
            </a:r>
          </a:p>
          <a:p>
            <a:r>
              <a:rPr lang="en-US" dirty="0"/>
              <a:t>of: destination disk drive (/dev/</a:t>
            </a:r>
            <a:r>
              <a:rPr lang="en-US" dirty="0" err="1"/>
              <a:t>sdb</a:t>
            </a:r>
            <a:r>
              <a:rPr lang="en-US" dirty="0"/>
              <a:t>)</a:t>
            </a:r>
          </a:p>
          <a:p>
            <a:r>
              <a:rPr lang="en-US" dirty="0" err="1"/>
              <a:t>bs</a:t>
            </a:r>
            <a:r>
              <a:rPr lang="en-US" dirty="0"/>
              <a:t>: read and write BYTES at a time (default is 512 Bytes, You can use </a:t>
            </a:r>
            <a:r>
              <a:rPr lang="en-US" dirty="0" err="1"/>
              <a:t>bs</a:t>
            </a:r>
            <a:r>
              <a:rPr lang="en-US" dirty="0"/>
              <a:t>=64k for bigger disks)</a:t>
            </a:r>
          </a:p>
          <a:p>
            <a:r>
              <a:rPr lang="en-US" dirty="0" err="1"/>
              <a:t>noerror</a:t>
            </a:r>
            <a:r>
              <a:rPr lang="en-US" dirty="0"/>
              <a:t>: continue after read errors.</a:t>
            </a:r>
          </a:p>
          <a:p>
            <a:r>
              <a:rPr lang="en-US" dirty="0"/>
              <a:t>sync: use synchronized I/O for data, also for metadata</a:t>
            </a:r>
          </a:p>
        </p:txBody>
      </p:sp>
    </p:spTree>
    <p:extLst>
      <p:ext uri="{BB962C8B-B14F-4D97-AF65-F5344CB8AC3E}">
        <p14:creationId xmlns:p14="http://schemas.microsoft.com/office/powerpoint/2010/main" val="1484532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31136" y="964692"/>
            <a:ext cx="7729728" cy="1188720"/>
          </a:xfrm>
        </p:spPr>
        <p:txBody>
          <a:bodyPr/>
          <a:lstStyle/>
          <a:p>
            <a:r>
              <a:rPr lang="en-US" dirty="0"/>
              <a:t>Sao </a:t>
            </a:r>
            <a:r>
              <a:rPr lang="en-US" dirty="0" err="1"/>
              <a:t>lưu</a:t>
            </a:r>
            <a:r>
              <a:rPr lang="en-US" dirty="0"/>
              <a:t> file, </a:t>
            </a:r>
            <a:r>
              <a:rPr lang="en-US" dirty="0" err="1"/>
              <a:t>thư</a:t>
            </a:r>
            <a:r>
              <a:rPr lang="en-US" dirty="0"/>
              <a:t> </a:t>
            </a:r>
            <a:r>
              <a:rPr lang="en-US" dirty="0" err="1"/>
              <a:t>mục</a:t>
            </a:r>
            <a:r>
              <a:rPr lang="en-US" dirty="0"/>
              <a:t>, ổ </a:t>
            </a:r>
            <a:r>
              <a:rPr lang="en-US" dirty="0" err="1"/>
              <a:t>đĩa</a:t>
            </a:r>
            <a:endParaRPr lang="en-US" dirty="0"/>
          </a:p>
        </p:txBody>
      </p:sp>
      <p:sp>
        <p:nvSpPr>
          <p:cNvPr id="2" name="Content Placeholder 1"/>
          <p:cNvSpPr>
            <a:spLocks noGrp="1"/>
          </p:cNvSpPr>
          <p:nvPr>
            <p:ph idx="1"/>
          </p:nvPr>
        </p:nvSpPr>
        <p:spPr/>
        <p:txBody>
          <a:bodyPr/>
          <a:lstStyle/>
          <a:p>
            <a:r>
              <a:rPr lang="en-US" dirty="0" smtClean="0"/>
              <a:t>Sao </a:t>
            </a:r>
            <a:r>
              <a:rPr lang="en-US" dirty="0" err="1" smtClean="0"/>
              <a:t>lưu</a:t>
            </a:r>
            <a:r>
              <a:rPr lang="en-US" dirty="0" smtClean="0"/>
              <a:t> file </a:t>
            </a:r>
            <a:r>
              <a:rPr lang="en-US" dirty="0" err="1" smtClean="0"/>
              <a:t>sử</a:t>
            </a:r>
            <a:r>
              <a:rPr lang="en-US" dirty="0" smtClean="0"/>
              <a:t> </a:t>
            </a:r>
            <a:r>
              <a:rPr lang="en-US" dirty="0" err="1" smtClean="0"/>
              <a:t>dụng</a:t>
            </a:r>
            <a:r>
              <a:rPr lang="en-US" dirty="0" smtClean="0"/>
              <a:t> </a:t>
            </a:r>
            <a:r>
              <a:rPr lang="en-US" dirty="0" err="1" smtClean="0"/>
              <a:t>rsync</a:t>
            </a:r>
            <a:endParaRPr lang="en-US" dirty="0"/>
          </a:p>
          <a:p>
            <a:endParaRPr lang="en-US" dirty="0" smtClean="0"/>
          </a:p>
        </p:txBody>
      </p:sp>
      <p:pic>
        <p:nvPicPr>
          <p:cNvPr id="3" name="Picture 2"/>
          <p:cNvPicPr>
            <a:picLocks noChangeAspect="1"/>
          </p:cNvPicPr>
          <p:nvPr/>
        </p:nvPicPr>
        <p:blipFill>
          <a:blip r:embed="rId3"/>
          <a:stretch>
            <a:fillRect/>
          </a:stretch>
        </p:blipFill>
        <p:spPr>
          <a:xfrm>
            <a:off x="1786844" y="3034348"/>
            <a:ext cx="6407267" cy="1724425"/>
          </a:xfrm>
          <a:prstGeom prst="rect">
            <a:avLst/>
          </a:prstGeom>
        </p:spPr>
      </p:pic>
      <p:pic>
        <p:nvPicPr>
          <p:cNvPr id="7" name="Picture 6"/>
          <p:cNvPicPr>
            <a:picLocks noChangeAspect="1"/>
          </p:cNvPicPr>
          <p:nvPr/>
        </p:nvPicPr>
        <p:blipFill>
          <a:blip r:embed="rId4"/>
          <a:stretch>
            <a:fillRect/>
          </a:stretch>
        </p:blipFill>
        <p:spPr>
          <a:xfrm>
            <a:off x="1786843" y="4735088"/>
            <a:ext cx="5159505" cy="689173"/>
          </a:xfrm>
          <a:prstGeom prst="rect">
            <a:avLst/>
          </a:prstGeom>
        </p:spPr>
      </p:pic>
      <p:pic>
        <p:nvPicPr>
          <p:cNvPr id="8" name="Picture 7"/>
          <p:cNvPicPr>
            <a:picLocks noChangeAspect="1"/>
          </p:cNvPicPr>
          <p:nvPr/>
        </p:nvPicPr>
        <p:blipFill>
          <a:blip r:embed="rId5"/>
          <a:stretch>
            <a:fillRect/>
          </a:stretch>
        </p:blipFill>
        <p:spPr>
          <a:xfrm>
            <a:off x="1511095" y="5212068"/>
            <a:ext cx="9716880" cy="740153"/>
          </a:xfrm>
          <a:prstGeom prst="rect">
            <a:avLst/>
          </a:prstGeom>
        </p:spPr>
      </p:pic>
      <p:pic>
        <p:nvPicPr>
          <p:cNvPr id="9" name="Picture 8"/>
          <p:cNvPicPr>
            <a:picLocks noChangeAspect="1"/>
          </p:cNvPicPr>
          <p:nvPr/>
        </p:nvPicPr>
        <p:blipFill>
          <a:blip r:embed="rId6"/>
          <a:stretch>
            <a:fillRect/>
          </a:stretch>
        </p:blipFill>
        <p:spPr>
          <a:xfrm>
            <a:off x="1670729" y="5820155"/>
            <a:ext cx="7836128" cy="856086"/>
          </a:xfrm>
          <a:prstGeom prst="rect">
            <a:avLst/>
          </a:prstGeom>
        </p:spPr>
      </p:pic>
    </p:spTree>
    <p:extLst>
      <p:ext uri="{BB962C8B-B14F-4D97-AF65-F5344CB8AC3E}">
        <p14:creationId xmlns:p14="http://schemas.microsoft.com/office/powerpoint/2010/main" val="1873576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Phục</a:t>
            </a:r>
            <a:r>
              <a:rPr lang="en-US" dirty="0" smtClean="0"/>
              <a:t> </a:t>
            </a:r>
            <a:r>
              <a:rPr lang="en-US" dirty="0" err="1" smtClean="0"/>
              <a:t>hồi</a:t>
            </a:r>
            <a:r>
              <a:rPr lang="en-US" dirty="0" smtClean="0"/>
              <a:t> </a:t>
            </a:r>
            <a:r>
              <a:rPr lang="en-US" dirty="0" err="1" smtClean="0"/>
              <a:t>dữ</a:t>
            </a:r>
            <a:r>
              <a:rPr lang="en-US" dirty="0" smtClean="0"/>
              <a:t> </a:t>
            </a:r>
            <a:r>
              <a:rPr lang="en-US" dirty="0" err="1" smtClean="0"/>
              <a:t>liệu</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27212" y="2394858"/>
            <a:ext cx="8776624" cy="3962019"/>
          </a:xfrm>
          <a:prstGeom prst="rect">
            <a:avLst/>
          </a:prstGeom>
        </p:spPr>
      </p:pic>
    </p:spTree>
    <p:extLst>
      <p:ext uri="{BB962C8B-B14F-4D97-AF65-F5344CB8AC3E}">
        <p14:creationId xmlns:p14="http://schemas.microsoft.com/office/powerpoint/2010/main" val="1863498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Phục</a:t>
            </a:r>
            <a:r>
              <a:rPr lang="en-US" dirty="0" smtClean="0"/>
              <a:t> </a:t>
            </a:r>
            <a:r>
              <a:rPr lang="en-US" dirty="0" err="1" smtClean="0"/>
              <a:t>hồi</a:t>
            </a:r>
            <a:r>
              <a:rPr lang="en-US" dirty="0" smtClean="0"/>
              <a:t> </a:t>
            </a:r>
            <a:r>
              <a:rPr lang="en-US" dirty="0" err="1" smtClean="0"/>
              <a:t>dữ</a:t>
            </a:r>
            <a:r>
              <a:rPr lang="en-US" dirty="0" smtClean="0"/>
              <a:t> </a:t>
            </a:r>
            <a:r>
              <a:rPr lang="en-US" dirty="0" err="1" smtClean="0"/>
              <a:t>liệu</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893761" y="2478386"/>
            <a:ext cx="10404477" cy="3653899"/>
          </a:xfrm>
          <a:prstGeom prst="rect">
            <a:avLst/>
          </a:prstGeom>
        </p:spPr>
      </p:pic>
    </p:spTree>
    <p:extLst>
      <p:ext uri="{BB962C8B-B14F-4D97-AF65-F5344CB8AC3E}">
        <p14:creationId xmlns:p14="http://schemas.microsoft.com/office/powerpoint/2010/main" val="1515010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0436" y="620878"/>
            <a:ext cx="4751195" cy="618134"/>
          </a:xfrm>
        </p:spPr>
        <p:txBody>
          <a:bodyPr>
            <a:normAutofit fontScale="90000"/>
          </a:bodyPr>
          <a:lstStyle/>
          <a:p>
            <a:r>
              <a:rPr lang="en-US" dirty="0" err="1" smtClean="0"/>
              <a:t>Công</a:t>
            </a:r>
            <a:r>
              <a:rPr lang="en-US" dirty="0" smtClean="0"/>
              <a:t> </a:t>
            </a:r>
            <a:r>
              <a:rPr lang="en-US" dirty="0" err="1" smtClean="0"/>
              <a:t>cụ</a:t>
            </a:r>
            <a:r>
              <a:rPr lang="en-US" dirty="0" smtClean="0"/>
              <a:t> </a:t>
            </a:r>
            <a:r>
              <a:rPr lang="en-US" dirty="0" err="1" smtClean="0"/>
              <a:t>Sbackup</a:t>
            </a:r>
            <a:endParaRPr lang="en-US" dirty="0"/>
          </a:p>
        </p:txBody>
      </p:sp>
      <p:pic>
        <p:nvPicPr>
          <p:cNvPr id="4098" name="Picture 2" descr="Backup your system data using Sbackup in Ubuntu (Linux) | Backup How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16" y="1535278"/>
            <a:ext cx="6593567" cy="46403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o lưu máy Ubuntu của bạn dễ dàng với SBackup / làm thế nào để | Những bài  học tốt nhất về phát triển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411" y="1535278"/>
            <a:ext cx="4134557" cy="464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17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6490" y="386010"/>
            <a:ext cx="7270749" cy="873957"/>
          </a:xfrm>
          <a:prstGeom prst="rect">
            <a:avLst/>
          </a:prstGeom>
        </p:spPr>
        <p:txBody>
          <a:bodyPr vert="horz" wrap="square" lIns="0" tIns="12065" rIns="0" bIns="0" rtlCol="0" anchor="ctr">
            <a:spAutoFit/>
          </a:bodyPr>
          <a:lstStyle/>
          <a:p>
            <a:pPr marL="12700">
              <a:lnSpc>
                <a:spcPct val="100000"/>
              </a:lnSpc>
              <a:spcBef>
                <a:spcPts val="95"/>
              </a:spcBef>
            </a:pPr>
            <a:r>
              <a:rPr spc="-10" dirty="0" smtClean="0">
                <a:latin typeface="Carlito"/>
                <a:cs typeface="Carlito"/>
              </a:rPr>
              <a:t>Theo </a:t>
            </a:r>
            <a:r>
              <a:rPr spc="-5" dirty="0">
                <a:latin typeface="Carlito"/>
                <a:cs typeface="Carlito"/>
              </a:rPr>
              <a:t>dõi </a:t>
            </a:r>
            <a:r>
              <a:rPr spc="-10" dirty="0">
                <a:latin typeface="Carlito"/>
                <a:cs typeface="Carlito"/>
              </a:rPr>
              <a:t>nhật </a:t>
            </a:r>
            <a:r>
              <a:rPr spc="-5" dirty="0">
                <a:latin typeface="Carlito"/>
                <a:cs typeface="Carlito"/>
              </a:rPr>
              <a:t>ký </a:t>
            </a:r>
            <a:r>
              <a:rPr spc="-15" dirty="0">
                <a:latin typeface="Carlito"/>
                <a:cs typeface="Carlito"/>
              </a:rPr>
              <a:t>trên </a:t>
            </a:r>
            <a:r>
              <a:rPr spc="-5" dirty="0">
                <a:latin typeface="Carlito"/>
                <a:cs typeface="Carlito"/>
              </a:rPr>
              <a:t>hệ thống</a:t>
            </a:r>
            <a:r>
              <a:rPr spc="25" dirty="0">
                <a:latin typeface="Carlito"/>
                <a:cs typeface="Carlito"/>
              </a:rPr>
              <a:t> </a:t>
            </a:r>
            <a:r>
              <a:rPr spc="-5" dirty="0">
                <a:latin typeface="Carlito"/>
                <a:cs typeface="Carlito"/>
              </a:rPr>
              <a:t>Linux</a:t>
            </a:r>
            <a:endParaRPr dirty="0">
              <a:latin typeface="Carlito"/>
              <a:cs typeface="Carlito"/>
            </a:endParaRPr>
          </a:p>
        </p:txBody>
      </p:sp>
      <p:sp>
        <p:nvSpPr>
          <p:cNvPr id="3" name="object 3"/>
          <p:cNvSpPr/>
          <p:nvPr/>
        </p:nvSpPr>
        <p:spPr>
          <a:xfrm>
            <a:off x="6019800" y="1447800"/>
            <a:ext cx="4829556" cy="47244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86335" y="1447800"/>
            <a:ext cx="5077842" cy="5306581"/>
          </a:xfrm>
          <a:prstGeom prst="rect">
            <a:avLst/>
          </a:prstGeom>
        </p:spPr>
        <p:txBody>
          <a:bodyPr vert="horz" wrap="square" lIns="0" tIns="12700" rIns="0" bIns="0" rtlCol="0">
            <a:spAutoFit/>
          </a:bodyPr>
          <a:lstStyle/>
          <a:p>
            <a:pPr marL="12700" algn="just">
              <a:spcBef>
                <a:spcPts val="100"/>
              </a:spcBef>
            </a:pPr>
            <a:r>
              <a:rPr sz="2400" b="1" spc="-5" dirty="0">
                <a:latin typeface="Carlito"/>
                <a:cs typeface="Carlito"/>
              </a:rPr>
              <a:t>Khái niệm </a:t>
            </a:r>
            <a:r>
              <a:rPr sz="2400" b="1" spc="-10" dirty="0">
                <a:latin typeface="Carlito"/>
                <a:cs typeface="Carlito"/>
              </a:rPr>
              <a:t>nhật</a:t>
            </a:r>
            <a:r>
              <a:rPr sz="2400" b="1" spc="5" dirty="0">
                <a:latin typeface="Carlito"/>
                <a:cs typeface="Carlito"/>
              </a:rPr>
              <a:t> </a:t>
            </a:r>
            <a:r>
              <a:rPr sz="2400" b="1" dirty="0">
                <a:latin typeface="Carlito"/>
                <a:cs typeface="Carlito"/>
              </a:rPr>
              <a:t>ký</a:t>
            </a:r>
            <a:endParaRPr sz="2400" dirty="0">
              <a:latin typeface="Carlito"/>
              <a:cs typeface="Carlito"/>
            </a:endParaRPr>
          </a:p>
          <a:p>
            <a:pPr marL="111760" marR="6350" algn="just">
              <a:spcBef>
                <a:spcPts val="1814"/>
              </a:spcBef>
            </a:pPr>
            <a:r>
              <a:rPr sz="1900" dirty="0">
                <a:latin typeface="Arial"/>
                <a:cs typeface="Arial"/>
              </a:rPr>
              <a:t>-1990, </a:t>
            </a:r>
            <a:r>
              <a:rPr sz="1900" spc="-5" dirty="0">
                <a:latin typeface="Arial"/>
                <a:cs typeface="Arial"/>
              </a:rPr>
              <a:t>IBM </a:t>
            </a:r>
            <a:r>
              <a:rPr sz="1900" dirty="0">
                <a:latin typeface="Arial"/>
                <a:cs typeface="Arial"/>
              </a:rPr>
              <a:t>Journaled File </a:t>
            </a:r>
            <a:r>
              <a:rPr sz="1900" spc="-5" dirty="0">
                <a:latin typeface="Arial"/>
                <a:cs typeface="Arial"/>
              </a:rPr>
              <a:t>System  (JFS) ra đời năm</a:t>
            </a:r>
            <a:r>
              <a:rPr sz="1900" spc="45" dirty="0">
                <a:latin typeface="Arial"/>
                <a:cs typeface="Arial"/>
              </a:rPr>
              <a:t> </a:t>
            </a:r>
            <a:r>
              <a:rPr sz="1900" spc="-5" dirty="0">
                <a:latin typeface="Arial"/>
                <a:cs typeface="Arial"/>
              </a:rPr>
              <a:t>1990</a:t>
            </a:r>
            <a:endParaRPr sz="1900" dirty="0">
              <a:latin typeface="Arial"/>
              <a:cs typeface="Arial"/>
            </a:endParaRPr>
          </a:p>
          <a:p>
            <a:pPr marL="111760" marR="6985" algn="just"/>
            <a:r>
              <a:rPr sz="1900" dirty="0">
                <a:latin typeface="Arial"/>
                <a:cs typeface="Arial"/>
              </a:rPr>
              <a:t>-1994, </a:t>
            </a:r>
            <a:r>
              <a:rPr sz="1900" spc="-5" dirty="0">
                <a:latin typeface="Arial"/>
                <a:cs typeface="Arial"/>
              </a:rPr>
              <a:t>Công ty Silicon </a:t>
            </a:r>
            <a:r>
              <a:rPr sz="1900" dirty="0">
                <a:latin typeface="Arial"/>
                <a:cs typeface="Arial"/>
              </a:rPr>
              <a:t>Graphics  công bố hệ thống </a:t>
            </a:r>
            <a:r>
              <a:rPr sz="1900" spc="-5" dirty="0">
                <a:latin typeface="Arial"/>
                <a:cs typeface="Arial"/>
              </a:rPr>
              <a:t>file nhật ký cao  tốc XFS cho hệ </a:t>
            </a:r>
            <a:r>
              <a:rPr sz="1900" spc="-10" dirty="0">
                <a:latin typeface="Arial"/>
                <a:cs typeface="Arial"/>
              </a:rPr>
              <a:t>điều </a:t>
            </a:r>
            <a:r>
              <a:rPr sz="1900" spc="-5" dirty="0">
                <a:latin typeface="Arial"/>
                <a:cs typeface="Arial"/>
              </a:rPr>
              <a:t>hành</a:t>
            </a:r>
            <a:r>
              <a:rPr sz="1900" spc="85" dirty="0">
                <a:latin typeface="Arial"/>
                <a:cs typeface="Arial"/>
              </a:rPr>
              <a:t> </a:t>
            </a:r>
            <a:r>
              <a:rPr sz="1900" spc="-5" dirty="0">
                <a:latin typeface="Arial"/>
                <a:cs typeface="Arial"/>
              </a:rPr>
              <a:t>IRIX</a:t>
            </a:r>
            <a:endParaRPr sz="1900" dirty="0">
              <a:latin typeface="Arial"/>
              <a:cs typeface="Arial"/>
            </a:endParaRPr>
          </a:p>
          <a:p>
            <a:pPr marL="111760" marR="5715" algn="just"/>
            <a:r>
              <a:rPr sz="1900" dirty="0">
                <a:latin typeface="Arial"/>
                <a:cs typeface="Arial"/>
              </a:rPr>
              <a:t>-2001. </a:t>
            </a:r>
            <a:r>
              <a:rPr sz="1900" spc="-5" dirty="0">
                <a:latin typeface="Arial"/>
                <a:cs typeface="Arial"/>
              </a:rPr>
              <a:t>Smart File System (SFS)  của công</a:t>
            </a:r>
            <a:r>
              <a:rPr sz="1900" spc="-5" dirty="0">
                <a:latin typeface="Arial"/>
                <a:cs typeface="Arial"/>
              </a:rPr>
              <a:t> ty</a:t>
            </a:r>
            <a:r>
              <a:rPr sz="1900" spc="-80" dirty="0">
                <a:latin typeface="Arial"/>
                <a:cs typeface="Arial"/>
              </a:rPr>
              <a:t> </a:t>
            </a:r>
            <a:r>
              <a:rPr sz="1900" spc="-5" dirty="0">
                <a:latin typeface="Arial"/>
                <a:cs typeface="Arial"/>
              </a:rPr>
              <a:t>Amiga</a:t>
            </a:r>
            <a:endParaRPr sz="1900" dirty="0">
              <a:latin typeface="Arial"/>
              <a:cs typeface="Arial"/>
            </a:endParaRPr>
          </a:p>
          <a:p>
            <a:pPr>
              <a:spcBef>
                <a:spcPts val="40"/>
              </a:spcBef>
            </a:pPr>
            <a:endParaRPr sz="1950" dirty="0">
              <a:latin typeface="Arial"/>
              <a:cs typeface="Arial"/>
            </a:endParaRPr>
          </a:p>
          <a:p>
            <a:pPr marL="111760" algn="just"/>
            <a:r>
              <a:rPr sz="1900" b="1" spc="-5" dirty="0">
                <a:latin typeface="Arial"/>
                <a:cs typeface="Arial"/>
              </a:rPr>
              <a:t>Hiện</a:t>
            </a:r>
            <a:r>
              <a:rPr sz="1900" b="1" dirty="0">
                <a:latin typeface="Arial"/>
                <a:cs typeface="Arial"/>
              </a:rPr>
              <a:t> </a:t>
            </a:r>
            <a:r>
              <a:rPr sz="1900" b="1" spc="-10" dirty="0">
                <a:latin typeface="Arial"/>
                <a:cs typeface="Arial"/>
              </a:rPr>
              <a:t>nay:</a:t>
            </a:r>
            <a:endParaRPr sz="1900" dirty="0">
              <a:latin typeface="Arial"/>
              <a:cs typeface="Arial"/>
            </a:endParaRPr>
          </a:p>
          <a:p>
            <a:pPr marL="111760" marR="5080" algn="just"/>
            <a:r>
              <a:rPr sz="1900" spc="-10" dirty="0">
                <a:latin typeface="Arial"/>
                <a:cs typeface="Arial"/>
              </a:rPr>
              <a:t>Hệ </a:t>
            </a:r>
            <a:r>
              <a:rPr sz="1900" dirty="0">
                <a:latin typeface="Arial"/>
                <a:cs typeface="Arial"/>
              </a:rPr>
              <a:t>thống </a:t>
            </a:r>
            <a:r>
              <a:rPr sz="1900" spc="-5" dirty="0">
                <a:latin typeface="Arial"/>
                <a:cs typeface="Arial"/>
              </a:rPr>
              <a:t>file nhật ký phổ biến  nhất hiện </a:t>
            </a:r>
            <a:r>
              <a:rPr sz="1900" dirty="0">
                <a:latin typeface="Arial"/>
                <a:cs typeface="Arial"/>
              </a:rPr>
              <a:t>đang dùng trong </a:t>
            </a:r>
            <a:r>
              <a:rPr sz="1900" spc="-5" dirty="0">
                <a:latin typeface="Arial"/>
                <a:cs typeface="Arial"/>
              </a:rPr>
              <a:t>các </a:t>
            </a:r>
            <a:r>
              <a:rPr sz="1900" spc="5" dirty="0">
                <a:latin typeface="Arial"/>
                <a:cs typeface="Arial"/>
              </a:rPr>
              <a:t>hệ  </a:t>
            </a:r>
            <a:r>
              <a:rPr sz="1900" dirty="0">
                <a:latin typeface="Arial"/>
                <a:cs typeface="Arial"/>
              </a:rPr>
              <a:t>Linux </a:t>
            </a:r>
            <a:r>
              <a:rPr sz="1900" spc="-5" dirty="0">
                <a:latin typeface="Arial"/>
                <a:cs typeface="Arial"/>
              </a:rPr>
              <a:t>là </a:t>
            </a:r>
            <a:r>
              <a:rPr sz="1900" b="1" dirty="0">
                <a:latin typeface="Arial"/>
                <a:cs typeface="Arial"/>
              </a:rPr>
              <a:t>ext3fs </a:t>
            </a:r>
            <a:r>
              <a:rPr sz="1900" dirty="0">
                <a:latin typeface="Arial"/>
                <a:cs typeface="Arial"/>
              </a:rPr>
              <a:t>(third extended </a:t>
            </a:r>
            <a:r>
              <a:rPr sz="1900" spc="-5" dirty="0">
                <a:latin typeface="Arial"/>
                <a:cs typeface="Arial"/>
              </a:rPr>
              <a:t>file  system, thường viết tắt là</a:t>
            </a:r>
            <a:r>
              <a:rPr sz="1900" spc="45" dirty="0">
                <a:latin typeface="Arial"/>
                <a:cs typeface="Arial"/>
              </a:rPr>
              <a:t> </a:t>
            </a:r>
            <a:r>
              <a:rPr sz="1900" b="1" spc="-5" dirty="0">
                <a:latin typeface="Arial"/>
                <a:cs typeface="Arial"/>
              </a:rPr>
              <a:t>ext3</a:t>
            </a:r>
            <a:r>
              <a:rPr sz="1900" spc="-5" dirty="0">
                <a:latin typeface="Arial"/>
                <a:cs typeface="Arial"/>
              </a:rPr>
              <a:t>)</a:t>
            </a:r>
            <a:endParaRPr sz="1900" dirty="0">
              <a:latin typeface="Arial"/>
              <a:cs typeface="Arial"/>
            </a:endParaRPr>
          </a:p>
          <a:p>
            <a:pPr>
              <a:spcBef>
                <a:spcPts val="40"/>
              </a:spcBef>
            </a:pPr>
            <a:endParaRPr sz="1950" dirty="0">
              <a:latin typeface="Arial"/>
              <a:cs typeface="Arial"/>
            </a:endParaRPr>
          </a:p>
          <a:p>
            <a:pPr marL="111760" marR="5080" algn="just"/>
            <a:r>
              <a:rPr sz="1900" spc="-5" dirty="0">
                <a:latin typeface="Arial"/>
                <a:cs typeface="Arial"/>
              </a:rPr>
              <a:t>ReiserFS </a:t>
            </a:r>
            <a:r>
              <a:rPr sz="1900" dirty="0">
                <a:latin typeface="Arial"/>
                <a:cs typeface="Arial"/>
              </a:rPr>
              <a:t>với nhiều </a:t>
            </a:r>
            <a:r>
              <a:rPr sz="1900" spc="-5" dirty="0">
                <a:latin typeface="Arial"/>
                <a:cs typeface="Arial"/>
              </a:rPr>
              <a:t>tính </a:t>
            </a:r>
            <a:r>
              <a:rPr sz="1900" dirty="0">
                <a:latin typeface="Arial"/>
                <a:cs typeface="Arial"/>
              </a:rPr>
              <a:t>năng </a:t>
            </a:r>
            <a:r>
              <a:rPr sz="1900" spc="-40" dirty="0">
                <a:latin typeface="Arial"/>
                <a:cs typeface="Arial"/>
              </a:rPr>
              <a:t>hay,  </a:t>
            </a:r>
            <a:r>
              <a:rPr sz="1900" spc="-5" dirty="0">
                <a:latin typeface="Arial"/>
                <a:cs typeface="Arial"/>
              </a:rPr>
              <a:t>được </a:t>
            </a:r>
            <a:r>
              <a:rPr sz="1900" dirty="0">
                <a:latin typeface="Arial"/>
                <a:cs typeface="Arial"/>
              </a:rPr>
              <a:t>chấp nhận rộng rãi </a:t>
            </a:r>
            <a:r>
              <a:rPr sz="1900" spc="-5" dirty="0">
                <a:latin typeface="Arial"/>
                <a:cs typeface="Arial"/>
              </a:rPr>
              <a:t>nhưng  hiện </a:t>
            </a:r>
            <a:r>
              <a:rPr sz="1900" dirty="0">
                <a:latin typeface="Arial"/>
                <a:cs typeface="Arial"/>
              </a:rPr>
              <a:t>tác </a:t>
            </a:r>
            <a:r>
              <a:rPr sz="1900" spc="-5" dirty="0">
                <a:latin typeface="Arial"/>
                <a:cs typeface="Arial"/>
              </a:rPr>
              <a:t>giả </a:t>
            </a:r>
            <a:r>
              <a:rPr sz="1900" dirty="0">
                <a:latin typeface="Arial"/>
                <a:cs typeface="Arial"/>
              </a:rPr>
              <a:t>đang </a:t>
            </a:r>
            <a:r>
              <a:rPr sz="1900" spc="-5" dirty="0">
                <a:latin typeface="Arial"/>
                <a:cs typeface="Arial"/>
              </a:rPr>
              <a:t>gặp </a:t>
            </a:r>
            <a:r>
              <a:rPr sz="1900" dirty="0">
                <a:latin typeface="Arial"/>
                <a:cs typeface="Arial"/>
              </a:rPr>
              <a:t>khó khăn </a:t>
            </a:r>
            <a:r>
              <a:rPr sz="1900" spc="-5" dirty="0">
                <a:latin typeface="Arial"/>
                <a:cs typeface="Arial"/>
              </a:rPr>
              <a:t>cá  nhân nên không tiếp tục</a:t>
            </a:r>
            <a:r>
              <a:rPr sz="1900" spc="90" dirty="0">
                <a:latin typeface="Arial"/>
                <a:cs typeface="Arial"/>
              </a:rPr>
              <a:t> </a:t>
            </a:r>
            <a:r>
              <a:rPr sz="1900" spc="-5" dirty="0">
                <a:latin typeface="Arial"/>
                <a:cs typeface="Arial"/>
              </a:rPr>
              <a:t>được</a:t>
            </a:r>
            <a:r>
              <a:rPr sz="1900" spc="-5" dirty="0">
                <a:latin typeface="Arial"/>
                <a:cs typeface="Arial"/>
              </a:rPr>
              <a:t>.</a:t>
            </a:r>
            <a:endParaRPr sz="1900" dirty="0">
              <a:latin typeface="Arial"/>
              <a:cs typeface="Arial"/>
            </a:endParaRPr>
          </a:p>
        </p:txBody>
      </p:sp>
      <p:sp>
        <p:nvSpPr>
          <p:cNvPr id="5" name="object 5"/>
          <p:cNvSpPr txBox="1"/>
          <p:nvPr/>
        </p:nvSpPr>
        <p:spPr>
          <a:xfrm>
            <a:off x="7776209" y="1322578"/>
            <a:ext cx="1891030" cy="1183640"/>
          </a:xfrm>
          <a:prstGeom prst="rect">
            <a:avLst/>
          </a:prstGeom>
        </p:spPr>
        <p:txBody>
          <a:bodyPr vert="horz" wrap="square" lIns="0" tIns="12065" rIns="0" bIns="0" rtlCol="0">
            <a:spAutoFit/>
          </a:bodyPr>
          <a:lstStyle/>
          <a:p>
            <a:pPr marL="12700" marR="5080">
              <a:spcBef>
                <a:spcPts val="95"/>
              </a:spcBef>
            </a:pPr>
            <a:r>
              <a:rPr sz="1900" spc="-10" dirty="0">
                <a:latin typeface="Arial"/>
                <a:cs typeface="Arial"/>
              </a:rPr>
              <a:t>Nhật </a:t>
            </a:r>
            <a:r>
              <a:rPr sz="1900" spc="-5" dirty="0">
                <a:latin typeface="Arial"/>
                <a:cs typeface="Arial"/>
              </a:rPr>
              <a:t>ký hệ thống  </a:t>
            </a:r>
            <a:r>
              <a:rPr sz="1900" spc="-10" dirty="0">
                <a:latin typeface="Arial"/>
                <a:cs typeface="Arial"/>
              </a:rPr>
              <a:t>Nhật </a:t>
            </a:r>
            <a:r>
              <a:rPr sz="1900" spc="-5" dirty="0">
                <a:latin typeface="Arial"/>
                <a:cs typeface="Arial"/>
              </a:rPr>
              <a:t>ký sự kiện  Nhật kí ứng </a:t>
            </a:r>
            <a:r>
              <a:rPr sz="1900" spc="-10" dirty="0">
                <a:latin typeface="Arial"/>
                <a:cs typeface="Arial"/>
              </a:rPr>
              <a:t>dụng  Nhật </a:t>
            </a:r>
            <a:r>
              <a:rPr sz="1900" spc="-5" dirty="0">
                <a:latin typeface="Arial"/>
                <a:cs typeface="Arial"/>
              </a:rPr>
              <a:t>ký </a:t>
            </a:r>
            <a:r>
              <a:rPr sz="1900" spc="-10" dirty="0">
                <a:latin typeface="Arial"/>
                <a:cs typeface="Arial"/>
              </a:rPr>
              <a:t>dịch</a:t>
            </a:r>
            <a:r>
              <a:rPr sz="1900" spc="15" dirty="0">
                <a:latin typeface="Arial"/>
                <a:cs typeface="Arial"/>
              </a:rPr>
              <a:t> </a:t>
            </a:r>
            <a:r>
              <a:rPr sz="1900" spc="-5" dirty="0">
                <a:latin typeface="Arial"/>
                <a:cs typeface="Arial"/>
              </a:rPr>
              <a:t>vụ</a:t>
            </a:r>
            <a:endParaRPr sz="1900">
              <a:latin typeface="Arial"/>
              <a:cs typeface="Arial"/>
            </a:endParaRPr>
          </a:p>
        </p:txBody>
      </p:sp>
    </p:spTree>
    <p:extLst>
      <p:ext uri="{BB962C8B-B14F-4D97-AF65-F5344CB8AC3E}">
        <p14:creationId xmlns:p14="http://schemas.microsoft.com/office/powerpoint/2010/main" val="361278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8451" y="292156"/>
            <a:ext cx="8699499" cy="382156"/>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Carlito"/>
                <a:cs typeface="Carlito"/>
              </a:rPr>
              <a:t>Các </a:t>
            </a:r>
            <a:r>
              <a:rPr sz="2400" dirty="0">
                <a:latin typeface="Carlito"/>
                <a:cs typeface="Carlito"/>
              </a:rPr>
              <a:t>kiểu </a:t>
            </a:r>
            <a:r>
              <a:rPr sz="2400" spc="-5" dirty="0">
                <a:latin typeface="Carlito"/>
                <a:cs typeface="Carlito"/>
              </a:rPr>
              <a:t>ghi </a:t>
            </a:r>
            <a:r>
              <a:rPr sz="2400" spc="-10" dirty="0">
                <a:latin typeface="Carlito"/>
                <a:cs typeface="Carlito"/>
              </a:rPr>
              <a:t>nhật</a:t>
            </a:r>
            <a:r>
              <a:rPr sz="2400" spc="-85" dirty="0">
                <a:latin typeface="Carlito"/>
                <a:cs typeface="Carlito"/>
              </a:rPr>
              <a:t> </a:t>
            </a:r>
            <a:r>
              <a:rPr sz="2400" spc="-50" dirty="0">
                <a:latin typeface="Carlito"/>
                <a:cs typeface="Carlito"/>
              </a:rPr>
              <a:t>ký</a:t>
            </a:r>
            <a:r>
              <a:rPr sz="2400" spc="-50" dirty="0">
                <a:latin typeface="Carlito"/>
                <a:cs typeface="Carlito"/>
              </a:rPr>
              <a:t>.</a:t>
            </a:r>
            <a:endParaRPr sz="2400" dirty="0">
              <a:latin typeface="Carlito"/>
              <a:cs typeface="Carlito"/>
            </a:endParaRPr>
          </a:p>
        </p:txBody>
      </p:sp>
      <p:sp>
        <p:nvSpPr>
          <p:cNvPr id="3" name="object 3"/>
          <p:cNvSpPr txBox="1"/>
          <p:nvPr/>
        </p:nvSpPr>
        <p:spPr>
          <a:xfrm>
            <a:off x="609600" y="998727"/>
            <a:ext cx="10991850" cy="4768613"/>
          </a:xfrm>
          <a:prstGeom prst="rect">
            <a:avLst/>
          </a:prstGeom>
        </p:spPr>
        <p:txBody>
          <a:bodyPr vert="horz" wrap="square" lIns="0" tIns="13335" rIns="0" bIns="0" rtlCol="0">
            <a:spAutoFit/>
          </a:bodyPr>
          <a:lstStyle/>
          <a:p>
            <a:pPr marL="12700" marR="33020">
              <a:spcBef>
                <a:spcPts val="105"/>
              </a:spcBef>
            </a:pPr>
            <a:r>
              <a:rPr sz="1400" spc="-5" dirty="0">
                <a:latin typeface="Times New Roman" panose="02020603050405020304" pitchFamily="18" charset="0"/>
                <a:cs typeface="Times New Roman" panose="02020603050405020304" pitchFamily="18" charset="0"/>
              </a:rPr>
              <a:t>Hệ thống file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dùng một file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làm </a:t>
            </a:r>
            <a:r>
              <a:rPr sz="1400" spc="-10" dirty="0">
                <a:latin typeface="Times New Roman" panose="02020603050405020304" pitchFamily="18" charset="0"/>
                <a:cs typeface="Times New Roman" panose="02020603050405020304" pitchFamily="18" charset="0"/>
              </a:rPr>
              <a:t>vùng </a:t>
            </a:r>
            <a:r>
              <a:rPr sz="1400" spc="-5" dirty="0">
                <a:latin typeface="Times New Roman" panose="02020603050405020304" pitchFamily="18" charset="0"/>
                <a:cs typeface="Times New Roman" panose="02020603050405020304" pitchFamily="18" charset="0"/>
              </a:rPr>
              <a:t>đệm lưu mọi thay đổi </a:t>
            </a:r>
            <a:r>
              <a:rPr sz="1400" dirty="0">
                <a:latin typeface="Times New Roman" panose="02020603050405020304" pitchFamily="18" charset="0"/>
                <a:cs typeface="Times New Roman" panose="02020603050405020304" pitchFamily="18" charset="0"/>
              </a:rPr>
              <a:t>của </a:t>
            </a:r>
            <a:r>
              <a:rPr sz="1400" spc="-5" dirty="0">
                <a:latin typeface="Times New Roman" panose="02020603050405020304" pitchFamily="18" charset="0"/>
                <a:cs typeface="Times New Roman" panose="02020603050405020304" pitchFamily="18" charset="0"/>
              </a:rPr>
              <a:t>hệ thống file nhưng </a:t>
            </a:r>
            <a:r>
              <a:rPr sz="1400" dirty="0">
                <a:latin typeface="Times New Roman" panose="02020603050405020304" pitchFamily="18" charset="0"/>
                <a:cs typeface="Times New Roman" panose="02020603050405020304" pitchFamily="18" charset="0"/>
              </a:rPr>
              <a:t>có </a:t>
            </a:r>
            <a:r>
              <a:rPr sz="1400" spc="-5" dirty="0">
                <a:latin typeface="Times New Roman" panose="02020603050405020304" pitchFamily="18" charset="0"/>
                <a:cs typeface="Times New Roman" panose="02020603050405020304" pitchFamily="18" charset="0"/>
              </a:rPr>
              <a:t>nhiều kiểu  ghi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khác nhau. </a:t>
            </a:r>
            <a:r>
              <a:rPr sz="1400" dirty="0">
                <a:latin typeface="Times New Roman" panose="02020603050405020304" pitchFamily="18" charset="0"/>
                <a:cs typeface="Times New Roman" panose="02020603050405020304" pitchFamily="18" charset="0"/>
              </a:rPr>
              <a:t>Ba </a:t>
            </a:r>
            <a:r>
              <a:rPr sz="1400" spc="-5" dirty="0">
                <a:latin typeface="Times New Roman" panose="02020603050405020304" pitchFamily="18" charset="0"/>
                <a:cs typeface="Times New Roman" panose="02020603050405020304" pitchFamily="18" charset="0"/>
              </a:rPr>
              <a:t>kiểu thường dùng nhất là </a:t>
            </a:r>
            <a:r>
              <a:rPr sz="1400" b="1" dirty="0">
                <a:latin typeface="Times New Roman" panose="02020603050405020304" pitchFamily="18" charset="0"/>
                <a:cs typeface="Times New Roman" panose="02020603050405020304" pitchFamily="18" charset="0"/>
              </a:rPr>
              <a:t>writeback</a:t>
            </a:r>
            <a:r>
              <a:rPr sz="140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ordered </a:t>
            </a:r>
            <a:r>
              <a:rPr sz="1400" spc="-10" dirty="0">
                <a:latin typeface="Times New Roman" panose="02020603050405020304" pitchFamily="18" charset="0"/>
                <a:cs typeface="Times New Roman" panose="02020603050405020304" pitchFamily="18" charset="0"/>
              </a:rPr>
              <a:t>và</a:t>
            </a:r>
            <a:r>
              <a:rPr sz="1400" spc="-229"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data</a:t>
            </a:r>
            <a:r>
              <a:rPr sz="1400" dirty="0">
                <a:latin typeface="Times New Roman" panose="02020603050405020304" pitchFamily="18" charset="0"/>
                <a:cs typeface="Times New Roman" panose="02020603050405020304" pitchFamily="18" charset="0"/>
              </a:rPr>
              <a:t>.</a:t>
            </a:r>
          </a:p>
          <a:p>
            <a:pPr marL="12700"/>
            <a:r>
              <a:rPr sz="1400" b="1" spc="-5" dirty="0">
                <a:latin typeface="Times New Roman" panose="02020603050405020304" pitchFamily="18" charset="0"/>
                <a:cs typeface="Times New Roman" panose="02020603050405020304" pitchFamily="18" charset="0"/>
              </a:rPr>
              <a:t>JFS2</a:t>
            </a:r>
            <a:endParaRPr sz="1400" dirty="0">
              <a:latin typeface="Times New Roman" panose="02020603050405020304" pitchFamily="18" charset="0"/>
              <a:cs typeface="Times New Roman" panose="02020603050405020304" pitchFamily="18" charset="0"/>
            </a:endParaRPr>
          </a:p>
          <a:p>
            <a:pPr marL="12700" marR="57785"/>
            <a:r>
              <a:rPr sz="1400" spc="-5" dirty="0">
                <a:latin typeface="Times New Roman" panose="02020603050405020304" pitchFamily="18" charset="0"/>
                <a:cs typeface="Times New Roman" panose="02020603050405020304" pitchFamily="18" charset="0"/>
              </a:rPr>
              <a:t>JFS2</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là hệ</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thống</a:t>
            </a:r>
            <a:r>
              <a:rPr sz="1400" spc="-4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file</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nhật</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ký</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đầu</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tiên</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đã</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nhiều</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năm</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dùng</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trong</a:t>
            </a:r>
            <a:r>
              <a:rPr sz="1400" spc="-3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hệ</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điều</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hành</a:t>
            </a:r>
            <a:r>
              <a:rPr sz="1400" spc="-9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AIX</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của</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IBM</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trước</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khi </a:t>
            </a:r>
            <a:r>
              <a:rPr sz="1400" spc="-5" dirty="0">
                <a:latin typeface="Times New Roman" panose="02020603050405020304" pitchFamily="18" charset="0"/>
                <a:cs typeface="Times New Roman" panose="02020603050405020304" pitchFamily="18" charset="0"/>
              </a:rPr>
              <a:t>được</a:t>
            </a:r>
            <a:r>
              <a:rPr sz="1400" spc="-2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mang  sang Linux. JFS2 là hệ thống file 64 bit hỗ </a:t>
            </a:r>
            <a:r>
              <a:rPr sz="1400" dirty="0">
                <a:latin typeface="Times New Roman" panose="02020603050405020304" pitchFamily="18" charset="0"/>
                <a:cs typeface="Times New Roman" panose="02020603050405020304" pitchFamily="18" charset="0"/>
              </a:rPr>
              <a:t>trợ </a:t>
            </a:r>
            <a:r>
              <a:rPr sz="1400" spc="-5" dirty="0">
                <a:latin typeface="Times New Roman" panose="02020603050405020304" pitchFamily="18" charset="0"/>
                <a:cs typeface="Times New Roman" panose="02020603050405020304" pitchFamily="18" charset="0"/>
              </a:rPr>
              <a:t>kiến </a:t>
            </a:r>
            <a:r>
              <a:rPr sz="1400" dirty="0">
                <a:latin typeface="Times New Roman" panose="02020603050405020304" pitchFamily="18" charset="0"/>
                <a:cs typeface="Times New Roman" panose="02020603050405020304" pitchFamily="18" charset="0"/>
              </a:rPr>
              <a:t>trúc </a:t>
            </a:r>
            <a:r>
              <a:rPr sz="1400" spc="-5" dirty="0">
                <a:latin typeface="Times New Roman" panose="02020603050405020304" pitchFamily="18" charset="0"/>
                <a:cs typeface="Times New Roman" panose="02020603050405020304" pitchFamily="18" charset="0"/>
              </a:rPr>
              <a:t>đa </a:t>
            </a:r>
            <a:r>
              <a:rPr sz="1400" spc="-10" dirty="0">
                <a:latin typeface="Times New Roman" panose="02020603050405020304" pitchFamily="18" charset="0"/>
                <a:cs typeface="Times New Roman" panose="02020603050405020304" pitchFamily="18" charset="0"/>
              </a:rPr>
              <a:t>xử</a:t>
            </a:r>
            <a:r>
              <a:rPr sz="1400" spc="-19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lý</a:t>
            </a:r>
            <a:r>
              <a:rPr sz="1400" spc="-5"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marL="12700"/>
            <a:r>
              <a:rPr sz="1400" b="1" spc="-5" dirty="0">
                <a:latin typeface="Times New Roman" panose="02020603050405020304" pitchFamily="18" charset="0"/>
                <a:cs typeface="Times New Roman" panose="02020603050405020304" pitchFamily="18" charset="0"/>
              </a:rPr>
              <a:t>XFS</a:t>
            </a:r>
            <a:endParaRPr sz="1400" dirty="0">
              <a:latin typeface="Times New Roman" panose="02020603050405020304" pitchFamily="18" charset="0"/>
              <a:cs typeface="Times New Roman" panose="02020603050405020304" pitchFamily="18" charset="0"/>
            </a:endParaRPr>
          </a:p>
          <a:p>
            <a:pPr marL="12700"/>
            <a:r>
              <a:rPr sz="1400" dirty="0">
                <a:latin typeface="Times New Roman" panose="02020603050405020304" pitchFamily="18" charset="0"/>
                <a:cs typeface="Times New Roman" panose="02020603050405020304" pitchFamily="18" charset="0"/>
              </a:rPr>
              <a:t>XFS</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cũng</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là</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hệ</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thống</a:t>
            </a:r>
            <a:r>
              <a:rPr sz="1400" spc="-3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file</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nhật</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ký</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64-bit</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có</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tốc</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độ</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rất</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cao</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dùng</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cây</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thư</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mục</a:t>
            </a:r>
            <a:r>
              <a:rPr sz="1400" spc="-10" dirty="0">
                <a:latin typeface="Times New Roman" panose="02020603050405020304" pitchFamily="18" charset="0"/>
                <a:cs typeface="Times New Roman" panose="02020603050405020304" pitchFamily="18" charset="0"/>
              </a:rPr>
              <a:t> và</a:t>
            </a:r>
            <a:r>
              <a:rPr sz="1400" spc="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vị</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trí</a:t>
            </a:r>
            <a:r>
              <a:rPr sz="1400" spc="-3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file</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kiểu</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B+.</a:t>
            </a:r>
            <a:r>
              <a:rPr sz="1400" dirty="0">
                <a:latin typeface="Times New Roman" panose="02020603050405020304" pitchFamily="18" charset="0"/>
                <a:cs typeface="Times New Roman" panose="02020603050405020304" pitchFamily="18" charset="0"/>
              </a:rPr>
              <a:t> XFS</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cũng</a:t>
            </a:r>
            <a:r>
              <a:rPr sz="1400" spc="-3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dùng</a:t>
            </a:r>
            <a:endParaRPr sz="1400" dirty="0">
              <a:latin typeface="Times New Roman" panose="02020603050405020304" pitchFamily="18" charset="0"/>
              <a:cs typeface="Times New Roman" panose="02020603050405020304" pitchFamily="18" charset="0"/>
            </a:endParaRPr>
          </a:p>
          <a:p>
            <a:pPr marL="12700"/>
            <a:r>
              <a:rPr sz="1400" dirty="0">
                <a:latin typeface="Times New Roman" panose="02020603050405020304" pitchFamily="18" charset="0"/>
                <a:cs typeface="Times New Roman" panose="02020603050405020304" pitchFamily="18" charset="0"/>
              </a:rPr>
              <a:t>cách </a:t>
            </a:r>
            <a:r>
              <a:rPr sz="1400" spc="-5" dirty="0">
                <a:latin typeface="Times New Roman" panose="02020603050405020304" pitchFamily="18" charset="0"/>
                <a:cs typeface="Times New Roman" panose="02020603050405020304" pitchFamily="18" charset="0"/>
              </a:rPr>
              <a:t>lưu file extent-based, dung lượng block </a:t>
            </a:r>
            <a:r>
              <a:rPr sz="1400" dirty="0">
                <a:latin typeface="Times New Roman" panose="02020603050405020304" pitchFamily="18" charset="0"/>
                <a:cs typeface="Times New Roman" panose="02020603050405020304" pitchFamily="18" charset="0"/>
              </a:rPr>
              <a:t>có thể </a:t>
            </a:r>
            <a:r>
              <a:rPr sz="1400" spc="-5" dirty="0">
                <a:latin typeface="Times New Roman" panose="02020603050405020304" pitchFamily="18" charset="0"/>
                <a:cs typeface="Times New Roman" panose="02020603050405020304" pitchFamily="18" charset="0"/>
              </a:rPr>
              <a:t>biến thiên </a:t>
            </a:r>
            <a:r>
              <a:rPr sz="1400" dirty="0">
                <a:latin typeface="Times New Roman" panose="02020603050405020304" pitchFamily="18" charset="0"/>
                <a:cs typeface="Times New Roman" panose="02020603050405020304" pitchFamily="18" charset="0"/>
              </a:rPr>
              <a:t>từ </a:t>
            </a:r>
            <a:r>
              <a:rPr sz="1400" spc="-5" dirty="0">
                <a:latin typeface="Times New Roman" panose="02020603050405020304" pitchFamily="18" charset="0"/>
                <a:cs typeface="Times New Roman" panose="02020603050405020304" pitchFamily="18" charset="0"/>
              </a:rPr>
              <a:t>512 bytes đến</a:t>
            </a:r>
            <a:r>
              <a:rPr sz="1400" spc="-26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64KB.</a:t>
            </a:r>
            <a:endParaRPr sz="1400" dirty="0">
              <a:latin typeface="Times New Roman" panose="02020603050405020304" pitchFamily="18" charset="0"/>
              <a:cs typeface="Times New Roman" panose="02020603050405020304" pitchFamily="18" charset="0"/>
            </a:endParaRPr>
          </a:p>
          <a:p>
            <a:pPr marL="12700"/>
            <a:r>
              <a:rPr sz="1400" b="1" dirty="0">
                <a:latin typeface="Times New Roman" panose="02020603050405020304" pitchFamily="18" charset="0"/>
                <a:cs typeface="Times New Roman" panose="02020603050405020304" pitchFamily="18" charset="0"/>
              </a:rPr>
              <a:t>EXT3 </a:t>
            </a:r>
            <a:r>
              <a:rPr sz="1400" b="1" spc="-5" dirty="0">
                <a:latin typeface="Times New Roman" panose="02020603050405020304" pitchFamily="18" charset="0"/>
                <a:cs typeface="Times New Roman" panose="02020603050405020304" pitchFamily="18" charset="0"/>
              </a:rPr>
              <a:t>(Third extended </a:t>
            </a:r>
            <a:r>
              <a:rPr sz="1400" b="1" dirty="0">
                <a:latin typeface="Times New Roman" panose="02020603050405020304" pitchFamily="18" charset="0"/>
                <a:cs typeface="Times New Roman" panose="02020603050405020304" pitchFamily="18" charset="0"/>
              </a:rPr>
              <a:t>file </a:t>
            </a:r>
            <a:r>
              <a:rPr sz="1400" b="1" spc="-10" dirty="0">
                <a:latin typeface="Times New Roman" panose="02020603050405020304" pitchFamily="18" charset="0"/>
                <a:cs typeface="Times New Roman" panose="02020603050405020304" pitchFamily="18" charset="0"/>
              </a:rPr>
              <a:t>system </a:t>
            </a:r>
            <a:r>
              <a:rPr sz="1400" b="1" dirty="0">
                <a:latin typeface="Times New Roman" panose="02020603050405020304" pitchFamily="18" charset="0"/>
                <a:cs typeface="Times New Roman" panose="02020603050405020304" pitchFamily="18" charset="0"/>
              </a:rPr>
              <a:t>–</a:t>
            </a:r>
            <a:r>
              <a:rPr sz="1400" b="1" spc="-80"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ext3fs)</a:t>
            </a:r>
            <a:endParaRPr sz="1400" dirty="0">
              <a:latin typeface="Times New Roman" panose="02020603050405020304" pitchFamily="18" charset="0"/>
              <a:cs typeface="Times New Roman" panose="02020603050405020304" pitchFamily="18" charset="0"/>
            </a:endParaRPr>
          </a:p>
          <a:p>
            <a:pPr marL="12700" marR="62865"/>
            <a:r>
              <a:rPr sz="1400" spc="-5" dirty="0">
                <a:latin typeface="Times New Roman" panose="02020603050405020304" pitchFamily="18" charset="0"/>
                <a:cs typeface="Times New Roman" panose="02020603050405020304" pitchFamily="18" charset="0"/>
              </a:rPr>
              <a:t>Ext3 là hệ thống file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phổ biến nhất hiện nay </a:t>
            </a:r>
            <a:r>
              <a:rPr sz="1400" spc="-10" dirty="0">
                <a:latin typeface="Times New Roman" panose="02020603050405020304" pitchFamily="18" charset="0"/>
                <a:cs typeface="Times New Roman" panose="02020603050405020304" pitchFamily="18" charset="0"/>
              </a:rPr>
              <a:t>và </a:t>
            </a:r>
            <a:r>
              <a:rPr sz="1400" spc="-5" dirty="0">
                <a:latin typeface="Times New Roman" panose="02020603050405020304" pitchFamily="18" charset="0"/>
                <a:cs typeface="Times New Roman" panose="02020603050405020304" pitchFamily="18" charset="0"/>
              </a:rPr>
              <a:t>là cuộc </a:t>
            </a:r>
            <a:r>
              <a:rPr sz="1400" dirty="0">
                <a:latin typeface="Times New Roman" panose="02020603050405020304" pitchFamily="18" charset="0"/>
                <a:cs typeface="Times New Roman" panose="02020603050405020304" pitchFamily="18" charset="0"/>
              </a:rPr>
              <a:t>cách </a:t>
            </a:r>
            <a:r>
              <a:rPr sz="1400" spc="-5" dirty="0">
                <a:latin typeface="Times New Roman" panose="02020603050405020304" pitchFamily="18" charset="0"/>
                <a:cs typeface="Times New Roman" panose="02020603050405020304" pitchFamily="18" charset="0"/>
              </a:rPr>
              <a:t>mạng </a:t>
            </a:r>
            <a:r>
              <a:rPr sz="1400" dirty="0">
                <a:latin typeface="Times New Roman" panose="02020603050405020304" pitchFamily="18" charset="0"/>
                <a:cs typeface="Times New Roman" panose="02020603050405020304" pitchFamily="18" charset="0"/>
              </a:rPr>
              <a:t>từ </a:t>
            </a:r>
            <a:r>
              <a:rPr sz="1400" spc="-5" dirty="0">
                <a:latin typeface="Times New Roman" panose="02020603050405020304" pitchFamily="18" charset="0"/>
                <a:cs typeface="Times New Roman" panose="02020603050405020304" pitchFamily="18" charset="0"/>
              </a:rPr>
              <a:t>ext2. Ext3 tương </a:t>
            </a:r>
            <a:r>
              <a:rPr sz="1400" dirty="0">
                <a:latin typeface="Times New Roman" panose="02020603050405020304" pitchFamily="18" charset="0"/>
                <a:cs typeface="Times New Roman" panose="02020603050405020304" pitchFamily="18" charset="0"/>
              </a:rPr>
              <a:t>thích </a:t>
            </a:r>
            <a:r>
              <a:rPr sz="1400" spc="-5" dirty="0">
                <a:latin typeface="Times New Roman" panose="02020603050405020304" pitchFamily="18" charset="0"/>
                <a:cs typeface="Times New Roman" panose="02020603050405020304" pitchFamily="18" charset="0"/>
              </a:rPr>
              <a:t>với ext2 </a:t>
            </a:r>
            <a:r>
              <a:rPr sz="1400" spc="-10" dirty="0">
                <a:latin typeface="Times New Roman" panose="02020603050405020304" pitchFamily="18" charset="0"/>
                <a:cs typeface="Times New Roman" panose="02020603050405020304" pitchFamily="18" charset="0"/>
              </a:rPr>
              <a:t>vì  </a:t>
            </a:r>
            <a:r>
              <a:rPr sz="1400" spc="-5" dirty="0">
                <a:latin typeface="Times New Roman" panose="02020603050405020304" pitchFamily="18" charset="0"/>
                <a:cs typeface="Times New Roman" panose="02020603050405020304" pitchFamily="18" charset="0"/>
              </a:rPr>
              <a:t>dùng cùng </a:t>
            </a:r>
            <a:r>
              <a:rPr sz="1400" dirty="0">
                <a:latin typeface="Times New Roman" panose="02020603050405020304" pitchFamily="18" charset="0"/>
                <a:cs typeface="Times New Roman" panose="02020603050405020304" pitchFamily="18" charset="0"/>
              </a:rPr>
              <a:t>cấu trúc chỉ </a:t>
            </a:r>
            <a:r>
              <a:rPr sz="1400" spc="-5" dirty="0">
                <a:latin typeface="Times New Roman" panose="02020603050405020304" pitchFamily="18" charset="0"/>
                <a:cs typeface="Times New Roman" panose="02020603050405020304" pitchFamily="18" charset="0"/>
              </a:rPr>
              <a:t>thêm </a:t>
            </a:r>
            <a:r>
              <a:rPr sz="1400" spc="-10" dirty="0">
                <a:latin typeface="Times New Roman" panose="02020603050405020304" pitchFamily="18" charset="0"/>
                <a:cs typeface="Times New Roman" panose="02020603050405020304" pitchFamily="18" charset="0"/>
              </a:rPr>
              <a:t>vào </a:t>
            </a:r>
            <a:r>
              <a:rPr sz="1400" spc="-5" dirty="0">
                <a:latin typeface="Times New Roman" panose="02020603050405020304" pitchFamily="18" charset="0"/>
                <a:cs typeface="Times New Roman" panose="02020603050405020304" pitchFamily="18" charset="0"/>
              </a:rPr>
              <a:t>phần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Thậm </a:t>
            </a:r>
            <a:r>
              <a:rPr sz="1400" dirty="0">
                <a:latin typeface="Times New Roman" panose="02020603050405020304" pitchFamily="18" charset="0"/>
                <a:cs typeface="Times New Roman" panose="02020603050405020304" pitchFamily="18" charset="0"/>
              </a:rPr>
              <a:t>chí có thể </a:t>
            </a:r>
            <a:r>
              <a:rPr sz="1400" spc="-5" dirty="0">
                <a:latin typeface="Times New Roman" panose="02020603050405020304" pitchFamily="18" charset="0"/>
                <a:cs typeface="Times New Roman" panose="02020603050405020304" pitchFamily="18" charset="0"/>
              </a:rPr>
              <a:t>mount một partition ext3 như ext2 hoặc convert  ext2 sang ext3 </a:t>
            </a:r>
            <a:r>
              <a:rPr sz="1400" dirty="0">
                <a:latin typeface="Times New Roman" panose="02020603050405020304" pitchFamily="18" charset="0"/>
                <a:cs typeface="Times New Roman" panose="02020603050405020304" pitchFamily="18" charset="0"/>
              </a:rPr>
              <a:t>(dùng </a:t>
            </a:r>
            <a:r>
              <a:rPr sz="1400" spc="-5" dirty="0">
                <a:latin typeface="Times New Roman" panose="02020603050405020304" pitchFamily="18" charset="0"/>
                <a:cs typeface="Times New Roman" panose="02020603050405020304" pitchFamily="18" charset="0"/>
              </a:rPr>
              <a:t>công </a:t>
            </a:r>
            <a:r>
              <a:rPr sz="1400" dirty="0">
                <a:latin typeface="Times New Roman" panose="02020603050405020304" pitchFamily="18" charset="0"/>
                <a:cs typeface="Times New Roman" panose="02020603050405020304" pitchFamily="18" charset="0"/>
              </a:rPr>
              <a:t>cụ</a:t>
            </a:r>
            <a:r>
              <a:rPr sz="1400" spc="-114"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tune2fs).</a:t>
            </a:r>
            <a:endParaRPr sz="1400" dirty="0">
              <a:latin typeface="Times New Roman" panose="02020603050405020304" pitchFamily="18" charset="0"/>
              <a:cs typeface="Times New Roman" panose="02020603050405020304" pitchFamily="18" charset="0"/>
            </a:endParaRPr>
          </a:p>
          <a:p>
            <a:pPr marL="12700"/>
            <a:r>
              <a:rPr sz="1400" b="1" spc="-5" dirty="0">
                <a:latin typeface="Times New Roman" panose="02020603050405020304" pitchFamily="18" charset="0"/>
                <a:cs typeface="Times New Roman" panose="02020603050405020304" pitchFamily="18" charset="0"/>
              </a:rPr>
              <a:t>ReiserFS</a:t>
            </a:r>
            <a:endParaRPr sz="1400" dirty="0">
              <a:latin typeface="Times New Roman" panose="02020603050405020304" pitchFamily="18" charset="0"/>
              <a:cs typeface="Times New Roman" panose="02020603050405020304" pitchFamily="18" charset="0"/>
            </a:endParaRPr>
          </a:p>
          <a:p>
            <a:pPr marL="12700" marR="5080"/>
            <a:r>
              <a:rPr sz="1400" spc="-5" dirty="0">
                <a:latin typeface="Times New Roman" panose="02020603050405020304" pitchFamily="18" charset="0"/>
                <a:cs typeface="Times New Roman" panose="02020603050405020304" pitchFamily="18" charset="0"/>
              </a:rPr>
              <a:t>ReiserFS </a:t>
            </a:r>
            <a:r>
              <a:rPr sz="1400" dirty="0">
                <a:latin typeface="Times New Roman" panose="02020603050405020304" pitchFamily="18" charset="0"/>
                <a:cs typeface="Times New Roman" panose="02020603050405020304" pitchFamily="18" charset="0"/>
              </a:rPr>
              <a:t>là hệ </a:t>
            </a:r>
            <a:r>
              <a:rPr sz="1400" spc="-5" dirty="0">
                <a:latin typeface="Times New Roman" panose="02020603050405020304" pitchFamily="18" charset="0"/>
                <a:cs typeface="Times New Roman" panose="02020603050405020304" pitchFamily="18" charset="0"/>
              </a:rPr>
              <a:t>thống file nhật </a:t>
            </a:r>
            <a:r>
              <a:rPr sz="1400" dirty="0">
                <a:latin typeface="Times New Roman" panose="02020603050405020304" pitchFamily="18" charset="0"/>
                <a:cs typeface="Times New Roman" panose="02020603050405020304" pitchFamily="18" charset="0"/>
              </a:rPr>
              <a:t>ký được </a:t>
            </a:r>
            <a:r>
              <a:rPr sz="1400" spc="-5" dirty="0">
                <a:latin typeface="Times New Roman" panose="02020603050405020304" pitchFamily="18" charset="0"/>
                <a:cs typeface="Times New Roman" panose="02020603050405020304" pitchFamily="18" charset="0"/>
              </a:rPr>
              <a:t>phát </a:t>
            </a:r>
            <a:r>
              <a:rPr sz="1400" dirty="0">
                <a:latin typeface="Times New Roman" panose="02020603050405020304" pitchFamily="18" charset="0"/>
                <a:cs typeface="Times New Roman" panose="02020603050405020304" pitchFamily="18" charset="0"/>
              </a:rPr>
              <a:t>triển từ đầu </a:t>
            </a:r>
            <a:r>
              <a:rPr sz="1400" spc="-5" dirty="0">
                <a:latin typeface="Times New Roman" panose="02020603050405020304" pitchFamily="18" charset="0"/>
                <a:cs typeface="Times New Roman" panose="02020603050405020304" pitchFamily="18" charset="0"/>
              </a:rPr>
              <a:t>nhằm vào nhật </a:t>
            </a:r>
            <a:r>
              <a:rPr sz="1400" dirty="0">
                <a:latin typeface="Times New Roman" panose="02020603050405020304" pitchFamily="18" charset="0"/>
                <a:cs typeface="Times New Roman" panose="02020603050405020304" pitchFamily="18" charset="0"/>
              </a:rPr>
              <a:t>ký. Kiểu </a:t>
            </a:r>
            <a:r>
              <a:rPr sz="1400" spc="-5" dirty="0">
                <a:latin typeface="Times New Roman" panose="02020603050405020304" pitchFamily="18" charset="0"/>
                <a:cs typeface="Times New Roman" panose="02020603050405020304" pitchFamily="18" charset="0"/>
              </a:rPr>
              <a:t>ghi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mặc định </a:t>
            </a:r>
            <a:r>
              <a:rPr sz="1400" dirty="0">
                <a:latin typeface="Times New Roman" panose="02020603050405020304" pitchFamily="18" charset="0"/>
                <a:cs typeface="Times New Roman" panose="02020603050405020304" pitchFamily="18" charset="0"/>
              </a:rPr>
              <a:t>là </a:t>
            </a:r>
            <a:r>
              <a:rPr sz="1400" spc="-5" dirty="0">
                <a:latin typeface="Times New Roman" panose="02020603050405020304" pitchFamily="18" charset="0"/>
                <a:cs typeface="Times New Roman" panose="02020603050405020304" pitchFamily="18" charset="0"/>
              </a:rPr>
              <a:t>ordered  </a:t>
            </a:r>
            <a:r>
              <a:rPr sz="1400" spc="-10" dirty="0">
                <a:latin typeface="Times New Roman" panose="02020603050405020304" pitchFamily="18" charset="0"/>
                <a:cs typeface="Times New Roman" panose="02020603050405020304" pitchFamily="18" charset="0"/>
              </a:rPr>
              <a:t>và </a:t>
            </a:r>
            <a:r>
              <a:rPr sz="1400" dirty="0">
                <a:latin typeface="Times New Roman" panose="02020603050405020304" pitchFamily="18" charset="0"/>
                <a:cs typeface="Times New Roman" panose="02020603050405020304" pitchFamily="18" charset="0"/>
              </a:rPr>
              <a:t>cho </a:t>
            </a:r>
            <a:r>
              <a:rPr sz="1400" spc="-5" dirty="0">
                <a:latin typeface="Times New Roman" panose="02020603050405020304" pitchFamily="18" charset="0"/>
                <a:cs typeface="Times New Roman" panose="02020603050405020304" pitchFamily="18" charset="0"/>
              </a:rPr>
              <a:t>phép </a:t>
            </a:r>
            <a:r>
              <a:rPr sz="1400" dirty="0">
                <a:latin typeface="Times New Roman" panose="02020603050405020304" pitchFamily="18" charset="0"/>
                <a:cs typeface="Times New Roman" panose="02020603050405020304" pitchFamily="18" charset="0"/>
              </a:rPr>
              <a:t>resize </a:t>
            </a:r>
            <a:r>
              <a:rPr sz="1400" spc="-5" dirty="0">
                <a:latin typeface="Times New Roman" panose="02020603050405020304" pitchFamily="18" charset="0"/>
                <a:cs typeface="Times New Roman" panose="02020603050405020304" pitchFamily="18" charset="0"/>
              </a:rPr>
              <a:t>online để tăng dung lượng partition. ReiserFS cũng hỗ </a:t>
            </a:r>
            <a:r>
              <a:rPr sz="1400" dirty="0">
                <a:latin typeface="Times New Roman" panose="02020603050405020304" pitchFamily="18" charset="0"/>
                <a:cs typeface="Times New Roman" panose="02020603050405020304" pitchFamily="18" charset="0"/>
              </a:rPr>
              <a:t>trợ </a:t>
            </a:r>
            <a:r>
              <a:rPr sz="1400" spc="-5" dirty="0">
                <a:latin typeface="Times New Roman" panose="02020603050405020304" pitchFamily="18" charset="0"/>
                <a:cs typeface="Times New Roman" panose="02020603050405020304" pitchFamily="18" charset="0"/>
              </a:rPr>
              <a:t>kiểu đặt nhiều file nhỏ </a:t>
            </a:r>
            <a:r>
              <a:rPr sz="1400" dirty="0">
                <a:latin typeface="Times New Roman" panose="02020603050405020304" pitchFamily="18" charset="0"/>
                <a:cs typeface="Times New Roman" panose="02020603050405020304" pitchFamily="18" charset="0"/>
              </a:rPr>
              <a:t>trong </a:t>
            </a:r>
            <a:r>
              <a:rPr sz="1400" spc="-5" dirty="0">
                <a:latin typeface="Times New Roman" panose="02020603050405020304" pitchFamily="18" charset="0"/>
                <a:cs typeface="Times New Roman" panose="02020603050405020304" pitchFamily="18" charset="0"/>
              </a:rPr>
              <a:t>một  block để giảm phân mảnh </a:t>
            </a:r>
            <a:r>
              <a:rPr sz="1400" spc="-10" dirty="0">
                <a:latin typeface="Times New Roman" panose="02020603050405020304" pitchFamily="18" charset="0"/>
                <a:cs typeface="Times New Roman" panose="02020603050405020304" pitchFamily="18" charset="0"/>
              </a:rPr>
              <a:t>và </a:t>
            </a:r>
            <a:r>
              <a:rPr sz="1400" spc="-5" dirty="0">
                <a:latin typeface="Times New Roman" panose="02020603050405020304" pitchFamily="18" charset="0"/>
                <a:cs typeface="Times New Roman" panose="02020603050405020304" pitchFamily="18" charset="0"/>
              </a:rPr>
              <a:t>tăng </a:t>
            </a:r>
            <a:r>
              <a:rPr sz="1400" dirty="0">
                <a:latin typeface="Times New Roman" panose="02020603050405020304" pitchFamily="18" charset="0"/>
                <a:cs typeface="Times New Roman" panose="02020603050405020304" pitchFamily="18" charset="0"/>
              </a:rPr>
              <a:t>tốc </a:t>
            </a:r>
            <a:r>
              <a:rPr sz="1400" spc="-5" dirty="0">
                <a:latin typeface="Times New Roman" panose="02020603050405020304" pitchFamily="18" charset="0"/>
                <a:cs typeface="Times New Roman" panose="02020603050405020304" pitchFamily="18" charset="0"/>
              </a:rPr>
              <a:t>độ </a:t>
            </a:r>
            <a:r>
              <a:rPr sz="1400" dirty="0">
                <a:latin typeface="Times New Roman" panose="02020603050405020304" pitchFamily="18" charset="0"/>
                <a:cs typeface="Times New Roman" panose="02020603050405020304" pitchFamily="18" charset="0"/>
              </a:rPr>
              <a:t>so </a:t>
            </a:r>
            <a:r>
              <a:rPr sz="1400" spc="-5" dirty="0">
                <a:latin typeface="Times New Roman" panose="02020603050405020304" pitchFamily="18" charset="0"/>
                <a:cs typeface="Times New Roman" panose="02020603050405020304" pitchFamily="18" charset="0"/>
              </a:rPr>
              <a:t>với</a:t>
            </a:r>
            <a:r>
              <a:rPr sz="1400" spc="-14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ext3.</a:t>
            </a:r>
            <a:endParaRPr sz="1400" dirty="0">
              <a:latin typeface="Times New Roman" panose="02020603050405020304" pitchFamily="18" charset="0"/>
              <a:cs typeface="Times New Roman" panose="02020603050405020304" pitchFamily="18" charset="0"/>
            </a:endParaRPr>
          </a:p>
          <a:p>
            <a:pPr>
              <a:spcBef>
                <a:spcPts val="15"/>
              </a:spcBef>
            </a:pPr>
            <a:endParaRPr sz="1450" dirty="0">
              <a:latin typeface="Times New Roman" panose="02020603050405020304" pitchFamily="18" charset="0"/>
              <a:cs typeface="Times New Roman" panose="02020603050405020304" pitchFamily="18" charset="0"/>
            </a:endParaRPr>
          </a:p>
          <a:p>
            <a:pPr marL="12700"/>
            <a:r>
              <a:rPr sz="1400" b="1" dirty="0">
                <a:latin typeface="Times New Roman" panose="02020603050405020304" pitchFamily="18" charset="0"/>
                <a:cs typeface="Times New Roman" panose="02020603050405020304" pitchFamily="18" charset="0"/>
              </a:rPr>
              <a:t>Reiser4</a:t>
            </a:r>
            <a:endParaRPr sz="1400" dirty="0">
              <a:latin typeface="Times New Roman" panose="02020603050405020304" pitchFamily="18" charset="0"/>
              <a:cs typeface="Times New Roman" panose="02020603050405020304" pitchFamily="18" charset="0"/>
            </a:endParaRPr>
          </a:p>
          <a:p>
            <a:pPr marL="12700" marR="125730"/>
            <a:r>
              <a:rPr sz="1400" dirty="0">
                <a:latin typeface="Times New Roman" panose="02020603050405020304" pitchFamily="18" charset="0"/>
                <a:cs typeface="Times New Roman" panose="02020603050405020304" pitchFamily="18" charset="0"/>
              </a:rPr>
              <a:t>Sau khi </a:t>
            </a:r>
            <a:r>
              <a:rPr sz="1400" spc="-5" dirty="0">
                <a:latin typeface="Times New Roman" panose="02020603050405020304" pitchFamily="18" charset="0"/>
                <a:cs typeface="Times New Roman" panose="02020603050405020304" pitchFamily="18" charset="0"/>
              </a:rPr>
              <a:t>ReiserFS được </a:t>
            </a:r>
            <a:r>
              <a:rPr sz="1400" dirty="0">
                <a:latin typeface="Times New Roman" panose="02020603050405020304" pitchFamily="18" charset="0"/>
                <a:cs typeface="Times New Roman" panose="02020603050405020304" pitchFamily="18" charset="0"/>
              </a:rPr>
              <a:t>tích </a:t>
            </a:r>
            <a:r>
              <a:rPr sz="1400" spc="-5" dirty="0">
                <a:latin typeface="Times New Roman" panose="02020603050405020304" pitchFamily="18" charset="0"/>
                <a:cs typeface="Times New Roman" panose="02020603050405020304" pitchFamily="18" charset="0"/>
              </a:rPr>
              <a:t>hợp thành công </a:t>
            </a:r>
            <a:r>
              <a:rPr sz="1400" spc="-10" dirty="0">
                <a:latin typeface="Times New Roman" panose="02020603050405020304" pitchFamily="18" charset="0"/>
                <a:cs typeface="Times New Roman" panose="02020603050405020304" pitchFamily="18" charset="0"/>
              </a:rPr>
              <a:t>vào </a:t>
            </a:r>
            <a:r>
              <a:rPr sz="1400" spc="-5" dirty="0">
                <a:latin typeface="Times New Roman" panose="02020603050405020304" pitchFamily="18" charset="0"/>
                <a:cs typeface="Times New Roman" panose="02020603050405020304" pitchFamily="18" charset="0"/>
              </a:rPr>
              <a:t>nhân Linux </a:t>
            </a:r>
            <a:r>
              <a:rPr sz="1400" spc="-10" dirty="0">
                <a:latin typeface="Times New Roman" panose="02020603050405020304" pitchFamily="18" charset="0"/>
                <a:cs typeface="Times New Roman" panose="02020603050405020304" pitchFamily="18" charset="0"/>
              </a:rPr>
              <a:t>và </a:t>
            </a:r>
            <a:r>
              <a:rPr sz="1400" spc="-5" dirty="0">
                <a:latin typeface="Times New Roman" panose="02020603050405020304" pitchFamily="18" charset="0"/>
                <a:cs typeface="Times New Roman" panose="02020603050405020304" pitchFamily="18" charset="0"/>
              </a:rPr>
              <a:t>được nhiều bản Linux chấp nhận, Namesys  </a:t>
            </a:r>
            <a:r>
              <a:rPr sz="1400" dirty="0">
                <a:latin typeface="Times New Roman" panose="02020603050405020304" pitchFamily="18" charset="0"/>
                <a:cs typeface="Times New Roman" panose="02020603050405020304" pitchFamily="18" charset="0"/>
              </a:rPr>
              <a:t>(công ty </a:t>
            </a:r>
            <a:r>
              <a:rPr sz="1400" spc="-5" dirty="0">
                <a:latin typeface="Times New Roman" panose="02020603050405020304" pitchFamily="18" charset="0"/>
                <a:cs typeface="Times New Roman" panose="02020603050405020304" pitchFamily="18" charset="0"/>
              </a:rPr>
              <a:t>đứng đằng </a:t>
            </a:r>
            <a:r>
              <a:rPr sz="1400" dirty="0">
                <a:latin typeface="Times New Roman" panose="02020603050405020304" pitchFamily="18" charset="0"/>
                <a:cs typeface="Times New Roman" panose="02020603050405020304" pitchFamily="18" charset="0"/>
              </a:rPr>
              <a:t>sau </a:t>
            </a:r>
            <a:r>
              <a:rPr sz="1400" spc="-5" dirty="0">
                <a:latin typeface="Times New Roman" panose="02020603050405020304" pitchFamily="18" charset="0"/>
                <a:cs typeface="Times New Roman" panose="02020603050405020304" pitchFamily="18" charset="0"/>
              </a:rPr>
              <a:t>ReiserFS) tiếp </a:t>
            </a:r>
            <a:r>
              <a:rPr sz="1400" dirty="0">
                <a:latin typeface="Times New Roman" panose="02020603050405020304" pitchFamily="18" charset="0"/>
                <a:cs typeface="Times New Roman" panose="02020603050405020304" pitchFamily="18" charset="0"/>
              </a:rPr>
              <a:t>tục </a:t>
            </a:r>
            <a:r>
              <a:rPr sz="1400" spc="-10" dirty="0">
                <a:latin typeface="Times New Roman" panose="02020603050405020304" pitchFamily="18" charset="0"/>
                <a:cs typeface="Times New Roman" panose="02020603050405020304" pitchFamily="18" charset="0"/>
              </a:rPr>
              <a:t>xây </a:t>
            </a:r>
            <a:r>
              <a:rPr sz="1400" spc="-5" dirty="0">
                <a:latin typeface="Times New Roman" panose="02020603050405020304" pitchFamily="18" charset="0"/>
                <a:cs typeface="Times New Roman" panose="02020603050405020304" pitchFamily="18" charset="0"/>
              </a:rPr>
              <a:t>dựng một hệ thống file nhật </a:t>
            </a:r>
            <a:r>
              <a:rPr sz="1400" dirty="0">
                <a:latin typeface="Times New Roman" panose="02020603050405020304" pitchFamily="18" charset="0"/>
                <a:cs typeface="Times New Roman" panose="02020603050405020304" pitchFamily="18" charset="0"/>
              </a:rPr>
              <a:t>ký </a:t>
            </a:r>
            <a:r>
              <a:rPr sz="1400" spc="-5" dirty="0">
                <a:latin typeface="Times New Roman" panose="02020603050405020304" pitchFamily="18" charset="0"/>
                <a:cs typeface="Times New Roman" panose="02020603050405020304" pitchFamily="18" charset="0"/>
              </a:rPr>
              <a:t>mới Reiser4. Reiser4 được thiết  </a:t>
            </a:r>
            <a:r>
              <a:rPr sz="1400" dirty="0">
                <a:latin typeface="Times New Roman" panose="02020603050405020304" pitchFamily="18" charset="0"/>
                <a:cs typeface="Times New Roman" panose="02020603050405020304" pitchFamily="18" charset="0"/>
              </a:rPr>
              <a:t>kế từ đầu như </a:t>
            </a:r>
            <a:r>
              <a:rPr sz="1400" spc="-5" dirty="0">
                <a:latin typeface="Times New Roman" panose="02020603050405020304" pitchFamily="18" charset="0"/>
                <a:cs typeface="Times New Roman" panose="02020603050405020304" pitchFamily="18" charset="0"/>
              </a:rPr>
              <a:t>một </a:t>
            </a:r>
            <a:r>
              <a:rPr sz="1400" dirty="0">
                <a:latin typeface="Times New Roman" panose="02020603050405020304" pitchFamily="18" charset="0"/>
                <a:cs typeface="Times New Roman" panose="02020603050405020304" pitchFamily="18" charset="0"/>
              </a:rPr>
              <a:t>hệ </a:t>
            </a:r>
            <a:r>
              <a:rPr sz="1400" spc="-5" dirty="0">
                <a:latin typeface="Times New Roman" panose="02020603050405020304" pitchFamily="18" charset="0"/>
                <a:cs typeface="Times New Roman" panose="02020603050405020304" pitchFamily="18" charset="0"/>
              </a:rPr>
              <a:t>thống file nhật </a:t>
            </a:r>
            <a:r>
              <a:rPr sz="1400" dirty="0">
                <a:latin typeface="Times New Roman" panose="02020603050405020304" pitchFamily="18" charset="0"/>
                <a:cs typeface="Times New Roman" panose="02020603050405020304" pitchFamily="18" charset="0"/>
              </a:rPr>
              <a:t>ký mới </a:t>
            </a:r>
            <a:r>
              <a:rPr sz="1400" spc="-5" dirty="0">
                <a:latin typeface="Times New Roman" panose="02020603050405020304" pitchFamily="18" charset="0"/>
                <a:cs typeface="Times New Roman" panose="02020603050405020304" pitchFamily="18" charset="0"/>
              </a:rPr>
              <a:t>với nhiều </a:t>
            </a:r>
            <a:r>
              <a:rPr sz="1400" dirty="0">
                <a:latin typeface="Times New Roman" panose="02020603050405020304" pitchFamily="18" charset="0"/>
                <a:cs typeface="Times New Roman" panose="02020603050405020304" pitchFamily="18" charset="0"/>
              </a:rPr>
              <a:t>tính </a:t>
            </a:r>
            <a:r>
              <a:rPr sz="1400" spc="-5" dirty="0">
                <a:latin typeface="Times New Roman" panose="02020603050405020304" pitchFamily="18" charset="0"/>
                <a:cs typeface="Times New Roman" panose="02020603050405020304" pitchFamily="18" charset="0"/>
              </a:rPr>
              <a:t>năng </a:t>
            </a:r>
            <a:r>
              <a:rPr sz="1400" dirty="0">
                <a:latin typeface="Times New Roman" panose="02020603050405020304" pitchFamily="18" charset="0"/>
                <a:cs typeface="Times New Roman" panose="02020603050405020304" pitchFamily="18" charset="0"/>
              </a:rPr>
              <a:t>tiên</a:t>
            </a:r>
            <a:r>
              <a:rPr sz="1400" spc="-28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tiến</a:t>
            </a:r>
            <a:r>
              <a:rPr sz="1400" spc="-5"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a:spcBef>
                <a:spcPts val="15"/>
              </a:spcBef>
            </a:pPr>
            <a:endParaRPr sz="1450" dirty="0">
              <a:latin typeface="Times New Roman" panose="02020603050405020304" pitchFamily="18" charset="0"/>
              <a:cs typeface="Times New Roman" panose="02020603050405020304" pitchFamily="18" charset="0"/>
            </a:endParaRPr>
          </a:p>
          <a:p>
            <a:pPr marL="12700"/>
            <a:r>
              <a:rPr sz="1400" b="1" dirty="0">
                <a:latin typeface="Times New Roman" panose="02020603050405020304" pitchFamily="18" charset="0"/>
                <a:cs typeface="Times New Roman" panose="02020603050405020304" pitchFamily="18" charset="0"/>
              </a:rPr>
              <a:t>EXT4 </a:t>
            </a:r>
            <a:r>
              <a:rPr sz="1400" b="1" spc="-5" dirty="0">
                <a:latin typeface="Times New Roman" panose="02020603050405020304" pitchFamily="18" charset="0"/>
                <a:cs typeface="Times New Roman" panose="02020603050405020304" pitchFamily="18" charset="0"/>
              </a:rPr>
              <a:t>(Fourth extended </a:t>
            </a:r>
            <a:r>
              <a:rPr sz="1400" b="1" dirty="0">
                <a:latin typeface="Times New Roman" panose="02020603050405020304" pitchFamily="18" charset="0"/>
                <a:cs typeface="Times New Roman" panose="02020603050405020304" pitchFamily="18" charset="0"/>
              </a:rPr>
              <a:t>file </a:t>
            </a:r>
            <a:r>
              <a:rPr sz="1400" b="1" spc="-10" dirty="0">
                <a:latin typeface="Times New Roman" panose="02020603050405020304" pitchFamily="18" charset="0"/>
                <a:cs typeface="Times New Roman" panose="02020603050405020304" pitchFamily="18" charset="0"/>
              </a:rPr>
              <a:t>system </a:t>
            </a:r>
            <a:r>
              <a:rPr sz="1400" b="1" dirty="0">
                <a:latin typeface="Times New Roman" panose="02020603050405020304" pitchFamily="18" charset="0"/>
                <a:cs typeface="Times New Roman" panose="02020603050405020304" pitchFamily="18" charset="0"/>
              </a:rPr>
              <a:t>–</a:t>
            </a:r>
            <a:r>
              <a:rPr sz="1400" b="1" spc="-80"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ext4fs)</a:t>
            </a:r>
            <a:endParaRPr sz="1400" dirty="0">
              <a:latin typeface="Times New Roman" panose="02020603050405020304" pitchFamily="18" charset="0"/>
              <a:cs typeface="Times New Roman" panose="02020603050405020304" pitchFamily="18" charset="0"/>
            </a:endParaRPr>
          </a:p>
          <a:p>
            <a:pPr marL="12700" marR="179705"/>
            <a:r>
              <a:rPr sz="1400" spc="-5" dirty="0">
                <a:latin typeface="Times New Roman" panose="02020603050405020304" pitchFamily="18" charset="0"/>
                <a:cs typeface="Times New Roman" panose="02020603050405020304" pitchFamily="18" charset="0"/>
              </a:rPr>
              <a:t>Hệ</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thống</a:t>
            </a:r>
            <a:r>
              <a:rPr sz="1400" spc="-3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file</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nhật</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ký</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mở</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rộng</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thứ</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tư</a:t>
            </a:r>
            <a:r>
              <a:rPr sz="1400" spc="-5" dirty="0">
                <a:latin typeface="Times New Roman" panose="02020603050405020304" pitchFamily="18" charset="0"/>
                <a:cs typeface="Times New Roman" panose="02020603050405020304" pitchFamily="18" charset="0"/>
              </a:rPr>
              <a:t> (ext4)</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là </a:t>
            </a:r>
            <a:r>
              <a:rPr sz="1400" dirty="0">
                <a:latin typeface="Times New Roman" panose="02020603050405020304" pitchFamily="18" charset="0"/>
                <a:cs typeface="Times New Roman" panose="02020603050405020304" pitchFamily="18" charset="0"/>
              </a:rPr>
              <a:t>sự</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phát</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triển</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của</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ext3,</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tương</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thích</a:t>
            </a:r>
            <a:r>
              <a:rPr sz="1400" spc="-4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với</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ext3 </a:t>
            </a:r>
            <a:r>
              <a:rPr sz="1400" dirty="0">
                <a:latin typeface="Times New Roman" panose="02020603050405020304" pitchFamily="18" charset="0"/>
                <a:cs typeface="Times New Roman" panose="02020603050405020304" pitchFamily="18" charset="0"/>
              </a:rPr>
              <a:t>(do</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đó</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có</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thể</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mount  một partition ext4 như ext3 </a:t>
            </a:r>
            <a:r>
              <a:rPr sz="1400" spc="-10" dirty="0">
                <a:latin typeface="Times New Roman" panose="02020603050405020304" pitchFamily="18" charset="0"/>
                <a:cs typeface="Times New Roman" panose="02020603050405020304" pitchFamily="18" charset="0"/>
              </a:rPr>
              <a:t>và </a:t>
            </a:r>
            <a:r>
              <a:rPr sz="1400" spc="-5" dirty="0">
                <a:latin typeface="Times New Roman" panose="02020603050405020304" pitchFamily="18" charset="0"/>
                <a:cs typeface="Times New Roman" panose="02020603050405020304" pitchFamily="18" charset="0"/>
              </a:rPr>
              <a:t>ngược lại) </a:t>
            </a:r>
            <a:r>
              <a:rPr sz="1400" spc="-10" dirty="0">
                <a:latin typeface="Times New Roman" panose="02020603050405020304" pitchFamily="18" charset="0"/>
                <a:cs typeface="Times New Roman" panose="02020603050405020304" pitchFamily="18" charset="0"/>
              </a:rPr>
              <a:t>và </a:t>
            </a:r>
            <a:r>
              <a:rPr sz="1400" dirty="0">
                <a:latin typeface="Times New Roman" panose="02020603050405020304" pitchFamily="18" charset="0"/>
                <a:cs typeface="Times New Roman" panose="02020603050405020304" pitchFamily="18" charset="0"/>
              </a:rPr>
              <a:t>có </a:t>
            </a:r>
            <a:r>
              <a:rPr sz="1400" spc="-5" dirty="0">
                <a:latin typeface="Times New Roman" panose="02020603050405020304" pitchFamily="18" charset="0"/>
                <a:cs typeface="Times New Roman" panose="02020603050405020304" pitchFamily="18" charset="0"/>
              </a:rPr>
              <a:t>thêm nhiều </a:t>
            </a:r>
            <a:r>
              <a:rPr sz="1400" dirty="0">
                <a:latin typeface="Times New Roman" panose="02020603050405020304" pitchFamily="18" charset="0"/>
                <a:cs typeface="Times New Roman" panose="02020603050405020304" pitchFamily="18" charset="0"/>
              </a:rPr>
              <a:t>tính </a:t>
            </a:r>
            <a:r>
              <a:rPr sz="1400" spc="-5" dirty="0">
                <a:latin typeface="Times New Roman" panose="02020603050405020304" pitchFamily="18" charset="0"/>
                <a:cs typeface="Times New Roman" panose="02020603050405020304" pitchFamily="18" charset="0"/>
              </a:rPr>
              <a:t>năng tiên</a:t>
            </a:r>
            <a:r>
              <a:rPr sz="1400" spc="-2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tiến</a:t>
            </a:r>
            <a:r>
              <a:rPr sz="1400" spc="-5"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254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0350" y="269305"/>
            <a:ext cx="9423400" cy="382156"/>
          </a:xfrm>
          <a:prstGeom prst="rect">
            <a:avLst/>
          </a:prstGeom>
        </p:spPr>
        <p:txBody>
          <a:bodyPr vert="horz" wrap="square" lIns="0" tIns="12700" rIns="0" bIns="0" rtlCol="0" anchor="ctr">
            <a:spAutoFit/>
          </a:bodyPr>
          <a:lstStyle/>
          <a:p>
            <a:pPr marL="12700">
              <a:lnSpc>
                <a:spcPct val="100000"/>
              </a:lnSpc>
              <a:spcBef>
                <a:spcPts val="100"/>
              </a:spcBef>
            </a:pPr>
            <a:r>
              <a:rPr sz="2400" spc="-80" dirty="0">
                <a:latin typeface="Carlito"/>
                <a:cs typeface="Carlito"/>
              </a:rPr>
              <a:t>Tối </a:t>
            </a:r>
            <a:r>
              <a:rPr sz="2400" dirty="0">
                <a:latin typeface="Carlito"/>
                <a:cs typeface="Carlito"/>
              </a:rPr>
              <a:t>ưu </a:t>
            </a:r>
            <a:r>
              <a:rPr sz="2400" spc="-5" dirty="0">
                <a:latin typeface="Carlito"/>
                <a:cs typeface="Carlito"/>
              </a:rPr>
              <a:t>quá </a:t>
            </a:r>
            <a:r>
              <a:rPr sz="2400" dirty="0">
                <a:latin typeface="Carlito"/>
                <a:cs typeface="Carlito"/>
              </a:rPr>
              <a:t>trình ghi </a:t>
            </a:r>
            <a:r>
              <a:rPr sz="2400" spc="-10" dirty="0">
                <a:latin typeface="Carlito"/>
                <a:cs typeface="Carlito"/>
              </a:rPr>
              <a:t>nhật</a:t>
            </a:r>
            <a:r>
              <a:rPr sz="2400" spc="-25" dirty="0">
                <a:latin typeface="Carlito"/>
                <a:cs typeface="Carlito"/>
              </a:rPr>
              <a:t> </a:t>
            </a:r>
            <a:r>
              <a:rPr sz="2400" dirty="0">
                <a:latin typeface="Carlito"/>
                <a:cs typeface="Carlito"/>
              </a:rPr>
              <a:t>ký</a:t>
            </a:r>
            <a:endParaRPr sz="2400" dirty="0">
              <a:latin typeface="Carlito"/>
              <a:cs typeface="Carlito"/>
            </a:endParaRPr>
          </a:p>
        </p:txBody>
      </p:sp>
      <p:sp>
        <p:nvSpPr>
          <p:cNvPr id="3" name="object 3"/>
          <p:cNvSpPr/>
          <p:nvPr/>
        </p:nvSpPr>
        <p:spPr>
          <a:xfrm>
            <a:off x="1691640" y="2427905"/>
            <a:ext cx="944880" cy="0"/>
          </a:xfrm>
          <a:custGeom>
            <a:avLst/>
            <a:gdLst/>
            <a:ahLst/>
            <a:cxnLst/>
            <a:rect l="l" t="t" r="r" b="b"/>
            <a:pathLst>
              <a:path w="944880">
                <a:moveTo>
                  <a:pt x="0" y="0"/>
                </a:moveTo>
                <a:lnTo>
                  <a:pt x="944497" y="0"/>
                </a:lnTo>
              </a:path>
            </a:pathLst>
          </a:custGeom>
          <a:ln w="15691">
            <a:solidFill>
              <a:srgbClr val="000000"/>
            </a:solidFill>
            <a:prstDash val="dash"/>
          </a:ln>
        </p:spPr>
        <p:txBody>
          <a:bodyPr wrap="square" lIns="0" tIns="0" rIns="0" bIns="0" rtlCol="0"/>
          <a:lstStyle/>
          <a:p>
            <a:endParaRPr/>
          </a:p>
        </p:txBody>
      </p:sp>
      <p:sp>
        <p:nvSpPr>
          <p:cNvPr id="4" name="object 4"/>
          <p:cNvSpPr txBox="1"/>
          <p:nvPr/>
        </p:nvSpPr>
        <p:spPr>
          <a:xfrm>
            <a:off x="1678941" y="789176"/>
            <a:ext cx="9693909" cy="5430333"/>
          </a:xfrm>
          <a:prstGeom prst="rect">
            <a:avLst/>
          </a:prstGeom>
        </p:spPr>
        <p:txBody>
          <a:bodyPr vert="horz" wrap="square" lIns="0" tIns="13335" rIns="0" bIns="0" rtlCol="0">
            <a:spAutoFit/>
          </a:bodyPr>
          <a:lstStyle/>
          <a:p>
            <a:pPr marL="12700" marR="7434580">
              <a:spcBef>
                <a:spcPts val="105"/>
              </a:spcBef>
            </a:pPr>
            <a:r>
              <a:rPr sz="1400" spc="-5" dirty="0">
                <a:latin typeface="Arial"/>
                <a:cs typeface="Arial"/>
              </a:rPr>
              <a:t>Nhật </a:t>
            </a:r>
            <a:r>
              <a:rPr sz="1400" dirty="0">
                <a:latin typeface="Arial"/>
                <a:cs typeface="Arial"/>
              </a:rPr>
              <a:t>ký </a:t>
            </a:r>
            <a:r>
              <a:rPr sz="1400" spc="-5" dirty="0">
                <a:latin typeface="Arial"/>
                <a:cs typeface="Arial"/>
              </a:rPr>
              <a:t>hệ thống  Nhật </a:t>
            </a:r>
            <a:r>
              <a:rPr sz="1400" dirty="0">
                <a:latin typeface="Arial"/>
                <a:cs typeface="Arial"/>
              </a:rPr>
              <a:t>ký sự </a:t>
            </a:r>
            <a:r>
              <a:rPr sz="1400" spc="-5" dirty="0">
                <a:latin typeface="Arial"/>
                <a:cs typeface="Arial"/>
              </a:rPr>
              <a:t>kiện  Nhật </a:t>
            </a:r>
            <a:r>
              <a:rPr sz="1400" dirty="0">
                <a:latin typeface="Arial"/>
                <a:cs typeface="Arial"/>
              </a:rPr>
              <a:t>kí </a:t>
            </a:r>
            <a:r>
              <a:rPr sz="1400" spc="-5" dirty="0">
                <a:latin typeface="Arial"/>
                <a:cs typeface="Arial"/>
              </a:rPr>
              <a:t>ứng</a:t>
            </a:r>
            <a:r>
              <a:rPr sz="1400" spc="-100" dirty="0">
                <a:latin typeface="Arial"/>
                <a:cs typeface="Arial"/>
              </a:rPr>
              <a:t> </a:t>
            </a:r>
            <a:r>
              <a:rPr sz="1400" spc="-5" dirty="0">
                <a:latin typeface="Arial"/>
                <a:cs typeface="Arial"/>
              </a:rPr>
              <a:t>dụng  Nhật </a:t>
            </a:r>
            <a:r>
              <a:rPr sz="1400" dirty="0">
                <a:latin typeface="Arial"/>
                <a:cs typeface="Arial"/>
              </a:rPr>
              <a:t>ký </a:t>
            </a:r>
            <a:r>
              <a:rPr sz="1400" spc="-5" dirty="0">
                <a:latin typeface="Arial"/>
                <a:cs typeface="Arial"/>
              </a:rPr>
              <a:t>dịch</a:t>
            </a:r>
            <a:r>
              <a:rPr sz="1400" spc="-80" dirty="0">
                <a:latin typeface="Arial"/>
                <a:cs typeface="Arial"/>
              </a:rPr>
              <a:t> </a:t>
            </a:r>
            <a:r>
              <a:rPr sz="1400" spc="-10" dirty="0">
                <a:latin typeface="Arial"/>
                <a:cs typeface="Arial"/>
              </a:rPr>
              <a:t>vụ</a:t>
            </a:r>
            <a:endParaRPr sz="1400" dirty="0">
              <a:latin typeface="Arial"/>
              <a:cs typeface="Arial"/>
            </a:endParaRPr>
          </a:p>
          <a:p>
            <a:pPr>
              <a:spcBef>
                <a:spcPts val="10"/>
              </a:spcBef>
            </a:pPr>
            <a:endParaRPr sz="1450" dirty="0">
              <a:latin typeface="Arial"/>
              <a:cs typeface="Arial"/>
            </a:endParaRPr>
          </a:p>
          <a:p>
            <a:pPr marL="12700"/>
            <a:r>
              <a:rPr sz="1400" dirty="0">
                <a:latin typeface="Arial"/>
                <a:cs typeface="Arial"/>
              </a:rPr>
              <a:t>Với công cụ </a:t>
            </a:r>
            <a:r>
              <a:rPr sz="1400" spc="-5" dirty="0">
                <a:latin typeface="Arial"/>
                <a:cs typeface="Arial"/>
              </a:rPr>
              <a:t>quản lý nhật </a:t>
            </a:r>
            <a:r>
              <a:rPr sz="1400" dirty="0">
                <a:latin typeface="Arial"/>
                <a:cs typeface="Arial"/>
              </a:rPr>
              <a:t>ký </a:t>
            </a:r>
            <a:r>
              <a:rPr sz="1400" spc="-5" dirty="0">
                <a:latin typeface="Arial"/>
                <a:cs typeface="Arial"/>
              </a:rPr>
              <a:t>bạn </a:t>
            </a:r>
            <a:r>
              <a:rPr sz="1400" dirty="0">
                <a:latin typeface="Arial"/>
                <a:cs typeface="Arial"/>
              </a:rPr>
              <a:t>có thể </a:t>
            </a:r>
            <a:r>
              <a:rPr sz="1400" spc="-5" dirty="0">
                <a:latin typeface="Arial"/>
                <a:cs typeface="Arial"/>
              </a:rPr>
              <a:t>theo dõi </a:t>
            </a:r>
            <a:r>
              <a:rPr sz="1400" dirty="0">
                <a:latin typeface="Arial"/>
                <a:cs typeface="Arial"/>
              </a:rPr>
              <a:t>Bộ nhớ, </a:t>
            </a:r>
            <a:r>
              <a:rPr sz="1400" spc="-5" dirty="0">
                <a:latin typeface="Arial"/>
                <a:cs typeface="Arial"/>
              </a:rPr>
              <a:t>CPU, </a:t>
            </a:r>
            <a:r>
              <a:rPr sz="1400" dirty="0">
                <a:latin typeface="Arial"/>
                <a:cs typeface="Arial"/>
              </a:rPr>
              <a:t>Mạng, Hệ </a:t>
            </a:r>
            <a:r>
              <a:rPr sz="1400" spc="-5" dirty="0">
                <a:latin typeface="Arial"/>
                <a:cs typeface="Arial"/>
              </a:rPr>
              <a:t>thống, </a:t>
            </a:r>
            <a:r>
              <a:rPr sz="1400" dirty="0">
                <a:latin typeface="Arial"/>
                <a:cs typeface="Arial"/>
              </a:rPr>
              <a:t>Quá trình, Tính khả </a:t>
            </a:r>
            <a:r>
              <a:rPr sz="1400" spc="-5" dirty="0">
                <a:latin typeface="Arial"/>
                <a:cs typeface="Arial"/>
              </a:rPr>
              <a:t>dụng,</a:t>
            </a:r>
            <a:r>
              <a:rPr sz="1400" spc="-280" dirty="0">
                <a:latin typeface="Arial"/>
                <a:cs typeface="Arial"/>
              </a:rPr>
              <a:t> </a:t>
            </a:r>
            <a:r>
              <a:rPr sz="1400" spc="-5" dirty="0">
                <a:latin typeface="Arial"/>
                <a:cs typeface="Arial"/>
              </a:rPr>
              <a:t>Cảnh</a:t>
            </a:r>
            <a:endParaRPr sz="1400" dirty="0">
              <a:latin typeface="Arial"/>
              <a:cs typeface="Arial"/>
            </a:endParaRPr>
          </a:p>
          <a:p>
            <a:pPr marL="12700"/>
            <a:r>
              <a:rPr sz="1400" spc="-5" dirty="0">
                <a:latin typeface="Arial"/>
                <a:cs typeface="Arial"/>
              </a:rPr>
              <a:t>báo, </a:t>
            </a:r>
            <a:r>
              <a:rPr sz="1400" dirty="0">
                <a:latin typeface="Arial"/>
                <a:cs typeface="Arial"/>
              </a:rPr>
              <a:t>Khối lượng </a:t>
            </a:r>
            <a:r>
              <a:rPr sz="1400" spc="-5" dirty="0">
                <a:latin typeface="Arial"/>
                <a:cs typeface="Arial"/>
              </a:rPr>
              <a:t>đĩa, </a:t>
            </a:r>
            <a:r>
              <a:rPr sz="1400" dirty="0">
                <a:latin typeface="Arial"/>
                <a:cs typeface="Arial"/>
              </a:rPr>
              <a:t>Giao </a:t>
            </a:r>
            <a:r>
              <a:rPr sz="1400" spc="-5" dirty="0">
                <a:latin typeface="Arial"/>
                <a:cs typeface="Arial"/>
              </a:rPr>
              <a:t>diện, </a:t>
            </a:r>
            <a:r>
              <a:rPr sz="1400" dirty="0">
                <a:latin typeface="Arial"/>
                <a:cs typeface="Arial"/>
              </a:rPr>
              <a:t>I / </a:t>
            </a:r>
            <a:r>
              <a:rPr sz="1400" spc="5" dirty="0">
                <a:latin typeface="Arial"/>
                <a:cs typeface="Arial"/>
              </a:rPr>
              <a:t>O </a:t>
            </a:r>
            <a:r>
              <a:rPr sz="1400" dirty="0">
                <a:latin typeface="Arial"/>
                <a:cs typeface="Arial"/>
              </a:rPr>
              <a:t>của </a:t>
            </a:r>
            <a:r>
              <a:rPr sz="1400" spc="-5" dirty="0">
                <a:latin typeface="Arial"/>
                <a:cs typeface="Arial"/>
              </a:rPr>
              <a:t>Đĩa </a:t>
            </a:r>
            <a:r>
              <a:rPr sz="1400" spc="-10" dirty="0">
                <a:latin typeface="Arial"/>
                <a:cs typeface="Arial"/>
              </a:rPr>
              <a:t>và </a:t>
            </a:r>
            <a:r>
              <a:rPr sz="1400" dirty="0">
                <a:latin typeface="Arial"/>
                <a:cs typeface="Arial"/>
              </a:rPr>
              <a:t>Số </a:t>
            </a:r>
            <a:r>
              <a:rPr sz="1400" spc="-5" dirty="0">
                <a:latin typeface="Arial"/>
                <a:cs typeface="Arial"/>
              </a:rPr>
              <a:t>liệu </a:t>
            </a:r>
            <a:r>
              <a:rPr sz="1400" dirty="0">
                <a:latin typeface="Arial"/>
                <a:cs typeface="Arial"/>
              </a:rPr>
              <a:t>tối </a:t>
            </a:r>
            <a:r>
              <a:rPr sz="1400" spc="-5" dirty="0">
                <a:latin typeface="Arial"/>
                <a:cs typeface="Arial"/>
              </a:rPr>
              <a:t>thiểu </a:t>
            </a:r>
            <a:r>
              <a:rPr sz="1400" dirty="0">
                <a:latin typeface="Arial"/>
                <a:cs typeface="Arial"/>
              </a:rPr>
              <a:t>/ tối</a:t>
            </a:r>
            <a:r>
              <a:rPr sz="1400" spc="-235" dirty="0">
                <a:latin typeface="Arial"/>
                <a:cs typeface="Arial"/>
              </a:rPr>
              <a:t> </a:t>
            </a:r>
            <a:r>
              <a:rPr sz="1400" spc="-5" dirty="0">
                <a:latin typeface="Arial"/>
                <a:cs typeface="Arial"/>
              </a:rPr>
              <a:t>thiểu</a:t>
            </a:r>
            <a:r>
              <a:rPr sz="1400" spc="-5" dirty="0">
                <a:latin typeface="Arial"/>
                <a:cs typeface="Arial"/>
              </a:rPr>
              <a:t>.</a:t>
            </a:r>
            <a:endParaRPr sz="1400" dirty="0">
              <a:latin typeface="Arial"/>
              <a:cs typeface="Arial"/>
            </a:endParaRPr>
          </a:p>
          <a:p>
            <a:pPr>
              <a:spcBef>
                <a:spcPts val="15"/>
              </a:spcBef>
            </a:pPr>
            <a:endParaRPr sz="1450" dirty="0">
              <a:latin typeface="Arial"/>
              <a:cs typeface="Arial"/>
            </a:endParaRPr>
          </a:p>
          <a:p>
            <a:pPr marL="12700"/>
            <a:r>
              <a:rPr sz="1400" b="1" spc="-5" dirty="0">
                <a:latin typeface="Arial"/>
                <a:cs typeface="Arial"/>
              </a:rPr>
              <a:t>LogRotate </a:t>
            </a:r>
            <a:r>
              <a:rPr sz="1400" b="1" dirty="0">
                <a:latin typeface="Arial"/>
                <a:cs typeface="Arial"/>
              </a:rPr>
              <a:t>– </a:t>
            </a:r>
            <a:r>
              <a:rPr sz="1400" b="1" spc="-5" dirty="0">
                <a:latin typeface="Arial"/>
                <a:cs typeface="Arial"/>
              </a:rPr>
              <a:t>Công cụ quản </a:t>
            </a:r>
            <a:r>
              <a:rPr sz="1400" b="1" dirty="0">
                <a:latin typeface="Arial"/>
                <a:cs typeface="Arial"/>
              </a:rPr>
              <a:t>lý </a:t>
            </a:r>
            <a:r>
              <a:rPr sz="1400" b="1" spc="-5" dirty="0">
                <a:latin typeface="Arial"/>
                <a:cs typeface="Arial"/>
              </a:rPr>
              <a:t>Log </a:t>
            </a:r>
            <a:r>
              <a:rPr sz="1400" b="1" dirty="0">
                <a:latin typeface="Arial"/>
                <a:cs typeface="Arial"/>
              </a:rPr>
              <a:t>files </a:t>
            </a:r>
            <a:r>
              <a:rPr sz="1400" b="1" spc="-5" dirty="0">
                <a:latin typeface="Arial"/>
                <a:cs typeface="Arial"/>
              </a:rPr>
              <a:t>quan trọng cần phải</a:t>
            </a:r>
            <a:r>
              <a:rPr sz="1400" b="1" spc="-200" dirty="0">
                <a:latin typeface="Arial"/>
                <a:cs typeface="Arial"/>
              </a:rPr>
              <a:t> </a:t>
            </a:r>
            <a:r>
              <a:rPr sz="1400" b="1" spc="-5" dirty="0">
                <a:latin typeface="Arial"/>
                <a:cs typeface="Arial"/>
              </a:rPr>
              <a:t>biết</a:t>
            </a:r>
            <a:endParaRPr sz="1400" dirty="0">
              <a:latin typeface="Arial"/>
              <a:cs typeface="Arial"/>
            </a:endParaRPr>
          </a:p>
          <a:p>
            <a:pPr marL="12700"/>
            <a:r>
              <a:rPr sz="1400" spc="-15" dirty="0">
                <a:latin typeface="Arial"/>
                <a:cs typeface="Arial"/>
              </a:rPr>
              <a:t>Trên </a:t>
            </a:r>
            <a:r>
              <a:rPr sz="1400" spc="-5" dirty="0">
                <a:latin typeface="Arial"/>
                <a:cs typeface="Arial"/>
              </a:rPr>
              <a:t>hệ thống</a:t>
            </a:r>
            <a:r>
              <a:rPr sz="1400" spc="-60" dirty="0">
                <a:latin typeface="Arial"/>
                <a:cs typeface="Arial"/>
              </a:rPr>
              <a:t> </a:t>
            </a:r>
            <a:r>
              <a:rPr sz="1400" spc="-5" dirty="0">
                <a:latin typeface="Arial"/>
                <a:cs typeface="Arial"/>
              </a:rPr>
              <a:t>Ubuntu/Debian</a:t>
            </a:r>
            <a:r>
              <a:rPr sz="1400" spc="-5" dirty="0">
                <a:latin typeface="Arial"/>
                <a:cs typeface="Arial"/>
              </a:rPr>
              <a:t>:</a:t>
            </a:r>
            <a:endParaRPr sz="1400" dirty="0">
              <a:latin typeface="Arial"/>
              <a:cs typeface="Arial"/>
            </a:endParaRPr>
          </a:p>
          <a:p>
            <a:pPr marL="12700"/>
            <a:r>
              <a:rPr sz="1400" b="1" dirty="0">
                <a:latin typeface="Arial"/>
                <a:cs typeface="Arial"/>
              </a:rPr>
              <a:t># </a:t>
            </a:r>
            <a:r>
              <a:rPr sz="1400" b="1" spc="-5" dirty="0">
                <a:latin typeface="Arial"/>
                <a:cs typeface="Arial"/>
              </a:rPr>
              <a:t>sudo apt-get update </a:t>
            </a:r>
            <a:r>
              <a:rPr sz="1400" b="1" dirty="0">
                <a:latin typeface="Arial"/>
                <a:cs typeface="Arial"/>
              </a:rPr>
              <a:t># </a:t>
            </a:r>
            <a:r>
              <a:rPr sz="1400" b="1" spc="-5" dirty="0">
                <a:latin typeface="Arial"/>
                <a:cs typeface="Arial"/>
              </a:rPr>
              <a:t>sudo apt-get </a:t>
            </a:r>
            <a:r>
              <a:rPr sz="1400" b="1" dirty="0">
                <a:latin typeface="Arial"/>
                <a:cs typeface="Arial"/>
              </a:rPr>
              <a:t>install</a:t>
            </a:r>
            <a:r>
              <a:rPr sz="1400" b="1" spc="-170" dirty="0">
                <a:latin typeface="Arial"/>
                <a:cs typeface="Arial"/>
              </a:rPr>
              <a:t> </a:t>
            </a:r>
            <a:r>
              <a:rPr sz="1400" b="1" spc="-5" dirty="0">
                <a:latin typeface="Arial"/>
                <a:cs typeface="Arial"/>
              </a:rPr>
              <a:t>logrotate</a:t>
            </a:r>
            <a:endParaRPr sz="1400" dirty="0">
              <a:latin typeface="Arial"/>
              <a:cs typeface="Arial"/>
            </a:endParaRPr>
          </a:p>
          <a:p>
            <a:pPr marL="12700"/>
            <a:r>
              <a:rPr sz="1400" spc="-15" dirty="0">
                <a:latin typeface="Arial"/>
                <a:cs typeface="Arial"/>
              </a:rPr>
              <a:t>Trên </a:t>
            </a:r>
            <a:r>
              <a:rPr sz="1400" spc="-5" dirty="0">
                <a:latin typeface="Arial"/>
                <a:cs typeface="Arial"/>
              </a:rPr>
              <a:t>hệ thống</a:t>
            </a:r>
            <a:r>
              <a:rPr sz="1400" spc="-60" dirty="0">
                <a:latin typeface="Arial"/>
                <a:cs typeface="Arial"/>
              </a:rPr>
              <a:t> </a:t>
            </a:r>
            <a:r>
              <a:rPr sz="1400" spc="-5" dirty="0">
                <a:latin typeface="Arial"/>
                <a:cs typeface="Arial"/>
              </a:rPr>
              <a:t>CentOS/Redhat</a:t>
            </a:r>
            <a:r>
              <a:rPr sz="1400" spc="-5" dirty="0">
                <a:latin typeface="Arial"/>
                <a:cs typeface="Arial"/>
              </a:rPr>
              <a:t>:</a:t>
            </a:r>
            <a:endParaRPr sz="1400" dirty="0">
              <a:latin typeface="Arial"/>
              <a:cs typeface="Arial"/>
            </a:endParaRPr>
          </a:p>
          <a:p>
            <a:pPr marL="12700"/>
            <a:r>
              <a:rPr sz="1400" b="1" dirty="0">
                <a:latin typeface="Arial"/>
                <a:cs typeface="Arial"/>
              </a:rPr>
              <a:t># </a:t>
            </a:r>
            <a:r>
              <a:rPr sz="1400" b="1" spc="-5" dirty="0">
                <a:latin typeface="Arial"/>
                <a:cs typeface="Arial"/>
              </a:rPr>
              <a:t>sudo</a:t>
            </a:r>
            <a:r>
              <a:rPr sz="1400" b="1" spc="-5" dirty="0">
                <a:latin typeface="Arial"/>
                <a:cs typeface="Arial"/>
              </a:rPr>
              <a:t> </a:t>
            </a:r>
            <a:r>
              <a:rPr sz="1400" b="1" spc="-20" dirty="0">
                <a:latin typeface="Arial"/>
                <a:cs typeface="Arial"/>
              </a:rPr>
              <a:t>yum</a:t>
            </a:r>
            <a:r>
              <a:rPr sz="1400" b="1" spc="5" dirty="0">
                <a:latin typeface="Arial"/>
                <a:cs typeface="Arial"/>
              </a:rPr>
              <a:t> </a:t>
            </a:r>
            <a:r>
              <a:rPr sz="1400" b="1" spc="-5" dirty="0">
                <a:latin typeface="Arial"/>
                <a:cs typeface="Arial"/>
              </a:rPr>
              <a:t>update</a:t>
            </a:r>
            <a:endParaRPr sz="1400" dirty="0">
              <a:latin typeface="Arial"/>
              <a:cs typeface="Arial"/>
            </a:endParaRPr>
          </a:p>
          <a:p>
            <a:pPr marL="12700"/>
            <a:r>
              <a:rPr sz="1400" b="1" dirty="0">
                <a:latin typeface="Arial"/>
                <a:cs typeface="Arial"/>
              </a:rPr>
              <a:t># </a:t>
            </a:r>
            <a:r>
              <a:rPr sz="1400" b="1" spc="-5" dirty="0">
                <a:latin typeface="Arial"/>
                <a:cs typeface="Arial"/>
              </a:rPr>
              <a:t>sudo </a:t>
            </a:r>
            <a:r>
              <a:rPr sz="1400" b="1" spc="-20" dirty="0">
                <a:latin typeface="Arial"/>
                <a:cs typeface="Arial"/>
              </a:rPr>
              <a:t>yum </a:t>
            </a:r>
            <a:r>
              <a:rPr sz="1400" b="1" dirty="0">
                <a:latin typeface="Arial"/>
                <a:cs typeface="Arial"/>
              </a:rPr>
              <a:t>install</a:t>
            </a:r>
            <a:r>
              <a:rPr sz="1400" b="1" spc="-15" dirty="0">
                <a:latin typeface="Arial"/>
                <a:cs typeface="Arial"/>
              </a:rPr>
              <a:t> </a:t>
            </a:r>
            <a:r>
              <a:rPr sz="1400" b="1" spc="-5" dirty="0">
                <a:latin typeface="Arial"/>
                <a:cs typeface="Arial"/>
              </a:rPr>
              <a:t>logrotate</a:t>
            </a:r>
            <a:endParaRPr sz="1400" dirty="0">
              <a:latin typeface="Arial"/>
              <a:cs typeface="Arial"/>
            </a:endParaRPr>
          </a:p>
          <a:p>
            <a:pPr>
              <a:spcBef>
                <a:spcPts val="15"/>
              </a:spcBef>
            </a:pPr>
            <a:endParaRPr sz="1450" dirty="0">
              <a:latin typeface="Arial"/>
              <a:cs typeface="Arial"/>
            </a:endParaRPr>
          </a:p>
          <a:p>
            <a:pPr marL="12700"/>
            <a:r>
              <a:rPr sz="1400" b="1" spc="-5" dirty="0">
                <a:latin typeface="Arial"/>
                <a:cs typeface="Arial"/>
              </a:rPr>
              <a:t>File code:</a:t>
            </a:r>
            <a:r>
              <a:rPr sz="1400" b="1" spc="-45" dirty="0">
                <a:latin typeface="Arial"/>
                <a:cs typeface="Arial"/>
              </a:rPr>
              <a:t> </a:t>
            </a:r>
            <a:r>
              <a:rPr sz="1400" spc="-5" dirty="0">
                <a:latin typeface="Arial"/>
                <a:cs typeface="Arial"/>
              </a:rPr>
              <a:t>/etc/logrotate.conf</a:t>
            </a:r>
            <a:endParaRPr sz="1400" dirty="0">
              <a:latin typeface="Arial"/>
              <a:cs typeface="Arial"/>
            </a:endParaRPr>
          </a:p>
          <a:p>
            <a:pPr marL="975994"/>
            <a:r>
              <a:rPr sz="1400" spc="-5" dirty="0">
                <a:latin typeface="Arial"/>
                <a:cs typeface="Arial"/>
              </a:rPr>
              <a:t>/etc/logrotate.d/php</a:t>
            </a:r>
            <a:r>
              <a:rPr sz="1400" spc="-5" dirty="0">
                <a:latin typeface="Arial"/>
                <a:cs typeface="Arial"/>
              </a:rPr>
              <a:t>-fpm</a:t>
            </a:r>
            <a:endParaRPr sz="1400" dirty="0">
              <a:latin typeface="Arial"/>
              <a:cs typeface="Arial"/>
            </a:endParaRPr>
          </a:p>
          <a:p>
            <a:pPr marL="927100"/>
            <a:r>
              <a:rPr sz="1400" spc="-5" dirty="0">
                <a:latin typeface="Arial"/>
                <a:cs typeface="Arial"/>
              </a:rPr>
              <a:t>/etc/logrotate.d/mysql</a:t>
            </a:r>
            <a:endParaRPr sz="1400" dirty="0">
              <a:latin typeface="Arial"/>
              <a:cs typeface="Arial"/>
            </a:endParaRPr>
          </a:p>
          <a:p>
            <a:pPr marL="927100"/>
            <a:r>
              <a:rPr sz="1400" spc="-5" dirty="0">
                <a:latin typeface="Arial"/>
                <a:cs typeface="Arial"/>
              </a:rPr>
              <a:t>/etc/logrotate.d/nginx</a:t>
            </a:r>
            <a:endParaRPr sz="1400" dirty="0">
              <a:latin typeface="Arial"/>
              <a:cs typeface="Arial"/>
            </a:endParaRPr>
          </a:p>
          <a:p>
            <a:pPr marL="12700"/>
            <a:r>
              <a:rPr sz="1400" spc="5" dirty="0">
                <a:latin typeface="Arial"/>
                <a:cs typeface="Arial"/>
              </a:rPr>
              <a:t>Xử </a:t>
            </a:r>
            <a:r>
              <a:rPr sz="1400" spc="-5" dirty="0">
                <a:latin typeface="Arial"/>
                <a:cs typeface="Arial"/>
              </a:rPr>
              <a:t>lý lập </a:t>
            </a:r>
            <a:r>
              <a:rPr sz="1400" dirty="0">
                <a:latin typeface="Arial"/>
                <a:cs typeface="Arial"/>
              </a:rPr>
              <a:t>lịch </a:t>
            </a:r>
            <a:r>
              <a:rPr sz="1400" spc="-5" dirty="0">
                <a:latin typeface="Arial"/>
                <a:cs typeface="Arial"/>
              </a:rPr>
              <a:t>ghi nhật </a:t>
            </a:r>
            <a:r>
              <a:rPr sz="1400" dirty="0">
                <a:latin typeface="Arial"/>
                <a:cs typeface="Arial"/>
              </a:rPr>
              <a:t>ký </a:t>
            </a:r>
            <a:r>
              <a:rPr sz="1400" spc="-5" dirty="0">
                <a:latin typeface="Arial"/>
                <a:cs typeface="Arial"/>
              </a:rPr>
              <a:t>theo thời</a:t>
            </a:r>
            <a:r>
              <a:rPr sz="1400" spc="-155" dirty="0">
                <a:latin typeface="Arial"/>
                <a:cs typeface="Arial"/>
              </a:rPr>
              <a:t> </a:t>
            </a:r>
            <a:r>
              <a:rPr sz="1400" spc="-5" dirty="0">
                <a:latin typeface="Arial"/>
                <a:cs typeface="Arial"/>
              </a:rPr>
              <a:t>gian</a:t>
            </a:r>
            <a:endParaRPr sz="1400" dirty="0">
              <a:latin typeface="Arial"/>
              <a:cs typeface="Arial"/>
            </a:endParaRPr>
          </a:p>
          <a:p>
            <a:pPr marL="12700"/>
            <a:r>
              <a:rPr sz="1400" b="1" spc="-10" dirty="0">
                <a:latin typeface="Arial"/>
                <a:cs typeface="Arial"/>
              </a:rPr>
              <a:t>Daily/ </a:t>
            </a:r>
            <a:r>
              <a:rPr sz="1400" b="1" spc="-15" dirty="0">
                <a:latin typeface="Arial"/>
                <a:cs typeface="Arial"/>
              </a:rPr>
              <a:t>Weekly/ </a:t>
            </a:r>
            <a:r>
              <a:rPr sz="1400" b="1" spc="-5" dirty="0">
                <a:latin typeface="Arial"/>
                <a:cs typeface="Arial"/>
              </a:rPr>
              <a:t>Monthly/</a:t>
            </a:r>
            <a:r>
              <a:rPr sz="1400" b="1" spc="30" dirty="0">
                <a:latin typeface="Arial"/>
                <a:cs typeface="Arial"/>
              </a:rPr>
              <a:t> </a:t>
            </a:r>
            <a:r>
              <a:rPr sz="1400" b="1" spc="-10" dirty="0">
                <a:latin typeface="Arial"/>
                <a:cs typeface="Arial"/>
              </a:rPr>
              <a:t>Yearly</a:t>
            </a:r>
            <a:endParaRPr sz="1400" dirty="0">
              <a:latin typeface="Arial"/>
              <a:cs typeface="Arial"/>
            </a:endParaRPr>
          </a:p>
          <a:p>
            <a:pPr marL="12700">
              <a:spcBef>
                <a:spcPts val="5"/>
              </a:spcBef>
            </a:pPr>
            <a:r>
              <a:rPr sz="1400" spc="5" dirty="0">
                <a:latin typeface="Arial"/>
                <a:cs typeface="Arial"/>
              </a:rPr>
              <a:t>Xử </a:t>
            </a:r>
            <a:r>
              <a:rPr sz="1400" spc="-5" dirty="0">
                <a:latin typeface="Arial"/>
                <a:cs typeface="Arial"/>
              </a:rPr>
              <a:t>lý lập </a:t>
            </a:r>
            <a:r>
              <a:rPr sz="1400" dirty="0">
                <a:latin typeface="Arial"/>
                <a:cs typeface="Arial"/>
              </a:rPr>
              <a:t>lịch </a:t>
            </a:r>
            <a:r>
              <a:rPr sz="1400" spc="-5" dirty="0">
                <a:latin typeface="Arial"/>
                <a:cs typeface="Arial"/>
              </a:rPr>
              <a:t>ghi nhật </a:t>
            </a:r>
            <a:r>
              <a:rPr sz="1400" dirty="0">
                <a:latin typeface="Arial"/>
                <a:cs typeface="Arial"/>
              </a:rPr>
              <a:t>ký </a:t>
            </a:r>
            <a:r>
              <a:rPr sz="1400" spc="-5" dirty="0">
                <a:latin typeface="Arial"/>
                <a:cs typeface="Arial"/>
              </a:rPr>
              <a:t>theo dung lượng lưu</a:t>
            </a:r>
            <a:r>
              <a:rPr sz="1400" spc="-175" dirty="0">
                <a:latin typeface="Arial"/>
                <a:cs typeface="Arial"/>
              </a:rPr>
              <a:t> </a:t>
            </a:r>
            <a:r>
              <a:rPr sz="1400" dirty="0">
                <a:latin typeface="Arial"/>
                <a:cs typeface="Arial"/>
              </a:rPr>
              <a:t>trữ</a:t>
            </a:r>
            <a:r>
              <a:rPr sz="1400" dirty="0">
                <a:latin typeface="Arial"/>
                <a:cs typeface="Arial"/>
              </a:rPr>
              <a:t>:</a:t>
            </a:r>
          </a:p>
          <a:p>
            <a:pPr marL="12700"/>
            <a:r>
              <a:rPr sz="1400" b="1" dirty="0">
                <a:latin typeface="Arial"/>
                <a:cs typeface="Arial"/>
              </a:rPr>
              <a:t>size 100k size 100M size</a:t>
            </a:r>
            <a:r>
              <a:rPr sz="1400" b="1" spc="-145" dirty="0">
                <a:latin typeface="Arial"/>
                <a:cs typeface="Arial"/>
              </a:rPr>
              <a:t> </a:t>
            </a:r>
            <a:r>
              <a:rPr sz="1400" b="1" dirty="0">
                <a:latin typeface="Arial"/>
                <a:cs typeface="Arial"/>
              </a:rPr>
              <a:t>100G</a:t>
            </a:r>
            <a:endParaRPr sz="1400" dirty="0">
              <a:latin typeface="Arial"/>
              <a:cs typeface="Arial"/>
            </a:endParaRPr>
          </a:p>
          <a:p>
            <a:pPr marL="12700"/>
            <a:r>
              <a:rPr sz="1400" spc="5" dirty="0">
                <a:latin typeface="Arial"/>
                <a:cs typeface="Arial"/>
              </a:rPr>
              <a:t>Xử </a:t>
            </a:r>
            <a:r>
              <a:rPr sz="1400" spc="-5" dirty="0">
                <a:latin typeface="Arial"/>
                <a:cs typeface="Arial"/>
              </a:rPr>
              <a:t>lý lập </a:t>
            </a:r>
            <a:r>
              <a:rPr sz="1400" dirty="0">
                <a:latin typeface="Arial"/>
                <a:cs typeface="Arial"/>
              </a:rPr>
              <a:t>lịch </a:t>
            </a:r>
            <a:r>
              <a:rPr sz="1400" spc="-5" dirty="0">
                <a:latin typeface="Arial"/>
                <a:cs typeface="Arial"/>
              </a:rPr>
              <a:t>ghi nhật </a:t>
            </a:r>
            <a:r>
              <a:rPr sz="1400" dirty="0">
                <a:latin typeface="Arial"/>
                <a:cs typeface="Arial"/>
              </a:rPr>
              <a:t>ký </a:t>
            </a:r>
            <a:r>
              <a:rPr sz="1400" spc="-5" dirty="0">
                <a:latin typeface="Arial"/>
                <a:cs typeface="Arial"/>
              </a:rPr>
              <a:t>theo </a:t>
            </a:r>
            <a:r>
              <a:rPr sz="1400" dirty="0">
                <a:latin typeface="Arial"/>
                <a:cs typeface="Arial"/>
              </a:rPr>
              <a:t>số </a:t>
            </a:r>
            <a:r>
              <a:rPr sz="1400" spc="-5" dirty="0">
                <a:latin typeface="Arial"/>
                <a:cs typeface="Arial"/>
              </a:rPr>
              <a:t>lượng</a:t>
            </a:r>
            <a:r>
              <a:rPr sz="1400" spc="-5" dirty="0">
                <a:latin typeface="Arial"/>
                <a:cs typeface="Arial"/>
              </a:rPr>
              <a:t> Log</a:t>
            </a:r>
            <a:r>
              <a:rPr sz="1400" spc="-175" dirty="0">
                <a:latin typeface="Arial"/>
                <a:cs typeface="Arial"/>
              </a:rPr>
              <a:t> </a:t>
            </a:r>
            <a:r>
              <a:rPr sz="1400" spc="-5" dirty="0">
                <a:latin typeface="Arial"/>
                <a:cs typeface="Arial"/>
              </a:rPr>
              <a:t>files</a:t>
            </a:r>
            <a:endParaRPr sz="1400" dirty="0">
              <a:latin typeface="Arial"/>
              <a:cs typeface="Arial"/>
            </a:endParaRPr>
          </a:p>
          <a:p>
            <a:pPr>
              <a:spcBef>
                <a:spcPts val="10"/>
              </a:spcBef>
            </a:pPr>
            <a:endParaRPr sz="1450" dirty="0">
              <a:latin typeface="Arial"/>
              <a:cs typeface="Arial"/>
            </a:endParaRPr>
          </a:p>
          <a:p>
            <a:pPr marL="12700"/>
            <a:r>
              <a:rPr sz="1400" u="heavy" spc="-5" dirty="0">
                <a:uFill>
                  <a:solidFill>
                    <a:srgbClr val="000000"/>
                  </a:solidFill>
                </a:uFill>
                <a:latin typeface="Arial"/>
                <a:cs typeface="Arial"/>
              </a:rPr>
              <a:t>https://hocvps.com/logrotate/</a:t>
            </a:r>
            <a:endParaRPr sz="1400" dirty="0">
              <a:latin typeface="Arial"/>
              <a:cs typeface="Arial"/>
            </a:endParaRPr>
          </a:p>
        </p:txBody>
      </p:sp>
      <p:sp>
        <p:nvSpPr>
          <p:cNvPr id="5" name="object 5"/>
          <p:cNvSpPr/>
          <p:nvPr/>
        </p:nvSpPr>
        <p:spPr>
          <a:xfrm>
            <a:off x="5867400" y="3124200"/>
            <a:ext cx="4800600" cy="304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7099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6101" y="398469"/>
            <a:ext cx="9270999" cy="382156"/>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Carlito"/>
                <a:cs typeface="Carlito"/>
              </a:rPr>
              <a:t>Các </a:t>
            </a:r>
            <a:r>
              <a:rPr sz="2400" dirty="0">
                <a:latin typeface="Carlito"/>
                <a:cs typeface="Carlito"/>
              </a:rPr>
              <a:t>vị trí </a:t>
            </a:r>
            <a:r>
              <a:rPr sz="2400" spc="-5" dirty="0">
                <a:latin typeface="Carlito"/>
                <a:cs typeface="Carlito"/>
              </a:rPr>
              <a:t>log quan </a:t>
            </a:r>
            <a:r>
              <a:rPr sz="2400" spc="-15" dirty="0">
                <a:latin typeface="Carlito"/>
                <a:cs typeface="Carlito"/>
              </a:rPr>
              <a:t>trọng trong</a:t>
            </a:r>
            <a:r>
              <a:rPr sz="2400" spc="-35" dirty="0">
                <a:latin typeface="Carlito"/>
                <a:cs typeface="Carlito"/>
              </a:rPr>
              <a:t> </a:t>
            </a:r>
            <a:r>
              <a:rPr sz="2400" spc="-5" dirty="0">
                <a:latin typeface="Carlito"/>
                <a:cs typeface="Carlito"/>
              </a:rPr>
              <a:t>Unix/Linux</a:t>
            </a:r>
            <a:endParaRPr sz="2400" dirty="0">
              <a:latin typeface="Carlito"/>
              <a:cs typeface="Carlito"/>
            </a:endParaRPr>
          </a:p>
        </p:txBody>
      </p:sp>
      <p:sp>
        <p:nvSpPr>
          <p:cNvPr id="3" name="object 3"/>
          <p:cNvSpPr/>
          <p:nvPr/>
        </p:nvSpPr>
        <p:spPr>
          <a:xfrm>
            <a:off x="1816101" y="1295400"/>
            <a:ext cx="8787891" cy="4152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0204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6101" y="425506"/>
            <a:ext cx="9309099" cy="382156"/>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Carlito"/>
                <a:cs typeface="Carlito"/>
              </a:rPr>
              <a:t>Log file</a:t>
            </a:r>
            <a:r>
              <a:rPr sz="2400" spc="-90" dirty="0">
                <a:latin typeface="Carlito"/>
                <a:cs typeface="Carlito"/>
              </a:rPr>
              <a:t> </a:t>
            </a:r>
            <a:r>
              <a:rPr sz="2400" spc="-5" dirty="0">
                <a:latin typeface="Carlito"/>
                <a:cs typeface="Carlito"/>
              </a:rPr>
              <a:t>Linux</a:t>
            </a:r>
            <a:endParaRPr sz="2400" dirty="0">
              <a:latin typeface="Carlito"/>
              <a:cs typeface="Carlito"/>
            </a:endParaRPr>
          </a:p>
        </p:txBody>
      </p:sp>
      <p:sp>
        <p:nvSpPr>
          <p:cNvPr id="3" name="object 3"/>
          <p:cNvSpPr txBox="1"/>
          <p:nvPr/>
        </p:nvSpPr>
        <p:spPr>
          <a:xfrm>
            <a:off x="1983738" y="1397254"/>
            <a:ext cx="8589011" cy="4085734"/>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/var/log/message: Các thông báo chung của hệ</a:t>
            </a:r>
            <a:r>
              <a:rPr sz="2400" spc="-55" dirty="0">
                <a:latin typeface="Times New Roman"/>
                <a:cs typeface="Times New Roman"/>
              </a:rPr>
              <a:t> </a:t>
            </a:r>
            <a:r>
              <a:rPr sz="2400" dirty="0">
                <a:latin typeface="Times New Roman"/>
                <a:cs typeface="Times New Roman"/>
              </a:rPr>
              <a:t>thống</a:t>
            </a:r>
            <a:r>
              <a:rPr sz="2400" dirty="0">
                <a:latin typeface="Times New Roman"/>
                <a:cs typeface="Times New Roman"/>
              </a:rPr>
              <a:t>.</a:t>
            </a:r>
          </a:p>
          <a:p>
            <a:pPr marL="12700"/>
            <a:r>
              <a:rPr sz="2400" dirty="0">
                <a:latin typeface="Times New Roman"/>
                <a:cs typeface="Times New Roman"/>
              </a:rPr>
              <a:t>/var/log/auth.log: </a:t>
            </a:r>
            <a:r>
              <a:rPr sz="2400" spc="-5" dirty="0">
                <a:latin typeface="Times New Roman"/>
                <a:cs typeface="Times New Roman"/>
              </a:rPr>
              <a:t>Nhật </a:t>
            </a:r>
            <a:r>
              <a:rPr sz="2400" dirty="0">
                <a:latin typeface="Times New Roman"/>
                <a:cs typeface="Times New Roman"/>
              </a:rPr>
              <a:t>ký xác</a:t>
            </a:r>
            <a:r>
              <a:rPr sz="2400" spc="-40" dirty="0">
                <a:latin typeface="Times New Roman"/>
                <a:cs typeface="Times New Roman"/>
              </a:rPr>
              <a:t> </a:t>
            </a:r>
            <a:r>
              <a:rPr sz="2400" dirty="0">
                <a:latin typeface="Times New Roman"/>
                <a:cs typeface="Times New Roman"/>
              </a:rPr>
              <a:t>thực</a:t>
            </a:r>
            <a:r>
              <a:rPr sz="2400" dirty="0">
                <a:latin typeface="Times New Roman"/>
                <a:cs typeface="Times New Roman"/>
              </a:rPr>
              <a:t>.</a:t>
            </a:r>
          </a:p>
          <a:p>
            <a:pPr marL="12700"/>
            <a:r>
              <a:rPr sz="2400" dirty="0">
                <a:latin typeface="Times New Roman"/>
                <a:cs typeface="Times New Roman"/>
              </a:rPr>
              <a:t>/var/log/kern.log: Thông báo từ nhân</a:t>
            </a:r>
            <a:r>
              <a:rPr sz="2400" spc="-80" dirty="0">
                <a:latin typeface="Times New Roman"/>
                <a:cs typeface="Times New Roman"/>
              </a:rPr>
              <a:t> </a:t>
            </a:r>
            <a:r>
              <a:rPr sz="2400" dirty="0">
                <a:latin typeface="Times New Roman"/>
                <a:cs typeface="Times New Roman"/>
              </a:rPr>
              <a:t>Linux</a:t>
            </a:r>
          </a:p>
          <a:p>
            <a:pPr marL="12700"/>
            <a:r>
              <a:rPr sz="2400" dirty="0">
                <a:latin typeface="Times New Roman"/>
                <a:cs typeface="Times New Roman"/>
              </a:rPr>
              <a:t>/var/log/cron.log: Thông báo từ việc thực hiện các thao tác tự</a:t>
            </a:r>
            <a:r>
              <a:rPr sz="2400" spc="-160" dirty="0">
                <a:latin typeface="Times New Roman"/>
                <a:cs typeface="Times New Roman"/>
              </a:rPr>
              <a:t> </a:t>
            </a:r>
            <a:r>
              <a:rPr sz="2400" dirty="0">
                <a:latin typeface="Times New Roman"/>
                <a:cs typeface="Times New Roman"/>
              </a:rPr>
              <a:t>động</a:t>
            </a:r>
            <a:r>
              <a:rPr sz="2400" dirty="0">
                <a:latin typeface="Times New Roman"/>
                <a:cs typeface="Times New Roman"/>
              </a:rPr>
              <a:t>.</a:t>
            </a:r>
          </a:p>
          <a:p>
            <a:pPr marL="12700">
              <a:lnSpc>
                <a:spcPts val="2875"/>
              </a:lnSpc>
            </a:pPr>
            <a:r>
              <a:rPr sz="2400" dirty="0">
                <a:latin typeface="Times New Roman"/>
                <a:cs typeface="Times New Roman"/>
              </a:rPr>
              <a:t>/var/log/maillog: </a:t>
            </a:r>
            <a:r>
              <a:rPr sz="2400" spc="-5" dirty="0">
                <a:latin typeface="Times New Roman"/>
                <a:cs typeface="Times New Roman"/>
              </a:rPr>
              <a:t>Nhật </a:t>
            </a:r>
            <a:r>
              <a:rPr sz="2400" dirty="0">
                <a:latin typeface="Times New Roman"/>
                <a:cs typeface="Times New Roman"/>
              </a:rPr>
              <a:t>ký của</a:t>
            </a:r>
            <a:r>
              <a:rPr sz="2400" dirty="0">
                <a:latin typeface="Times New Roman"/>
                <a:cs typeface="Times New Roman"/>
              </a:rPr>
              <a:t> Mail</a:t>
            </a:r>
            <a:r>
              <a:rPr sz="2400" spc="-45" dirty="0">
                <a:latin typeface="Times New Roman"/>
                <a:cs typeface="Times New Roman"/>
              </a:rPr>
              <a:t> </a:t>
            </a:r>
            <a:r>
              <a:rPr sz="2400" dirty="0">
                <a:latin typeface="Times New Roman"/>
                <a:cs typeface="Times New Roman"/>
              </a:rPr>
              <a:t>server</a:t>
            </a:r>
          </a:p>
          <a:p>
            <a:pPr marL="12700">
              <a:lnSpc>
                <a:spcPts val="2875"/>
              </a:lnSpc>
            </a:pPr>
            <a:r>
              <a:rPr sz="2400" dirty="0">
                <a:latin typeface="Times New Roman"/>
                <a:cs typeface="Times New Roman"/>
              </a:rPr>
              <a:t>/var/log/qmail/ : </a:t>
            </a:r>
            <a:r>
              <a:rPr sz="2400" spc="-5" dirty="0">
                <a:latin typeface="Times New Roman"/>
                <a:cs typeface="Times New Roman"/>
              </a:rPr>
              <a:t>Nhật </a:t>
            </a:r>
            <a:r>
              <a:rPr sz="2400" dirty="0">
                <a:latin typeface="Times New Roman"/>
                <a:cs typeface="Times New Roman"/>
              </a:rPr>
              <a:t>ký của</a:t>
            </a:r>
            <a:r>
              <a:rPr sz="2400" spc="-140" dirty="0">
                <a:latin typeface="Times New Roman"/>
                <a:cs typeface="Times New Roman"/>
              </a:rPr>
              <a:t> </a:t>
            </a:r>
            <a:r>
              <a:rPr sz="2400" spc="-5" dirty="0">
                <a:latin typeface="Times New Roman"/>
                <a:cs typeface="Times New Roman"/>
              </a:rPr>
              <a:t>Qmail</a:t>
            </a:r>
            <a:r>
              <a:rPr sz="2400" spc="-5" dirty="0">
                <a:latin typeface="Times New Roman"/>
                <a:cs typeface="Times New Roman"/>
              </a:rPr>
              <a:t>.</a:t>
            </a:r>
            <a:endParaRPr sz="2400" dirty="0">
              <a:latin typeface="Times New Roman"/>
              <a:cs typeface="Times New Roman"/>
            </a:endParaRPr>
          </a:p>
          <a:p>
            <a:pPr marL="12700">
              <a:spcBef>
                <a:spcPts val="15"/>
              </a:spcBef>
            </a:pPr>
            <a:r>
              <a:rPr sz="2400" dirty="0">
                <a:latin typeface="Times New Roman"/>
                <a:cs typeface="Times New Roman"/>
              </a:rPr>
              <a:t>/var/log/httpd/: </a:t>
            </a:r>
            <a:r>
              <a:rPr sz="2400" spc="-5" dirty="0">
                <a:latin typeface="Times New Roman"/>
                <a:cs typeface="Times New Roman"/>
              </a:rPr>
              <a:t>Nhật </a:t>
            </a:r>
            <a:r>
              <a:rPr sz="2400" dirty="0">
                <a:latin typeface="Times New Roman"/>
                <a:cs typeface="Times New Roman"/>
              </a:rPr>
              <a:t>ký của</a:t>
            </a:r>
            <a:r>
              <a:rPr sz="2400" spc="-225" dirty="0">
                <a:latin typeface="Times New Roman"/>
                <a:cs typeface="Times New Roman"/>
              </a:rPr>
              <a:t> </a:t>
            </a:r>
            <a:r>
              <a:rPr sz="2400" spc="-5" dirty="0">
                <a:latin typeface="Times New Roman"/>
                <a:cs typeface="Times New Roman"/>
              </a:rPr>
              <a:t>Apache.</a:t>
            </a:r>
            <a:endParaRPr sz="2400" dirty="0">
              <a:latin typeface="Times New Roman"/>
              <a:cs typeface="Times New Roman"/>
            </a:endParaRPr>
          </a:p>
          <a:p>
            <a:pPr marL="12700"/>
            <a:r>
              <a:rPr sz="2400" dirty="0">
                <a:latin typeface="Times New Roman"/>
                <a:cs typeface="Times New Roman"/>
              </a:rPr>
              <a:t>/var/log/lighttpd: </a:t>
            </a:r>
            <a:r>
              <a:rPr sz="2400" spc="-5" dirty="0">
                <a:latin typeface="Times New Roman"/>
                <a:cs typeface="Times New Roman"/>
              </a:rPr>
              <a:t>Nhật </a:t>
            </a:r>
            <a:r>
              <a:rPr sz="2400" dirty="0">
                <a:latin typeface="Times New Roman"/>
                <a:cs typeface="Times New Roman"/>
              </a:rPr>
              <a:t>ký của</a:t>
            </a:r>
            <a:r>
              <a:rPr sz="2400" spc="-35" dirty="0">
                <a:latin typeface="Times New Roman"/>
                <a:cs typeface="Times New Roman"/>
              </a:rPr>
              <a:t> </a:t>
            </a:r>
            <a:r>
              <a:rPr sz="2400" dirty="0">
                <a:latin typeface="Times New Roman"/>
                <a:cs typeface="Times New Roman"/>
              </a:rPr>
              <a:t>Lighttpd</a:t>
            </a:r>
            <a:r>
              <a:rPr sz="2400" dirty="0">
                <a:latin typeface="Times New Roman"/>
                <a:cs typeface="Times New Roman"/>
              </a:rPr>
              <a:t>.</a:t>
            </a:r>
          </a:p>
          <a:p>
            <a:pPr marL="12700"/>
            <a:r>
              <a:rPr sz="2400" dirty="0">
                <a:latin typeface="Times New Roman"/>
                <a:cs typeface="Times New Roman"/>
              </a:rPr>
              <a:t>/var/log/boot.log : Các thông báo của quá trình khởi</a:t>
            </a:r>
            <a:r>
              <a:rPr sz="2400" spc="-65" dirty="0">
                <a:latin typeface="Times New Roman"/>
                <a:cs typeface="Times New Roman"/>
              </a:rPr>
              <a:t> </a:t>
            </a:r>
            <a:r>
              <a:rPr sz="2400" dirty="0">
                <a:latin typeface="Times New Roman"/>
                <a:cs typeface="Times New Roman"/>
              </a:rPr>
              <a:t>động</a:t>
            </a:r>
            <a:r>
              <a:rPr sz="2400" dirty="0">
                <a:latin typeface="Times New Roman"/>
                <a:cs typeface="Times New Roman"/>
              </a:rPr>
              <a:t>.</a:t>
            </a:r>
          </a:p>
          <a:p>
            <a:pPr marL="12700">
              <a:lnSpc>
                <a:spcPts val="2875"/>
              </a:lnSpc>
            </a:pPr>
            <a:r>
              <a:rPr sz="2400" dirty="0">
                <a:latin typeface="Times New Roman"/>
                <a:cs typeface="Times New Roman"/>
              </a:rPr>
              <a:t>/var/log/mysqlđ.log: </a:t>
            </a:r>
            <a:r>
              <a:rPr sz="2400" spc="-5" dirty="0">
                <a:latin typeface="Times New Roman"/>
                <a:cs typeface="Times New Roman"/>
              </a:rPr>
              <a:t>Nhật </a:t>
            </a:r>
            <a:r>
              <a:rPr sz="2400" dirty="0">
                <a:latin typeface="Times New Roman"/>
                <a:cs typeface="Times New Roman"/>
              </a:rPr>
              <a:t>ký của</a:t>
            </a:r>
            <a:r>
              <a:rPr sz="2400" spc="-35" dirty="0">
                <a:latin typeface="Times New Roman"/>
                <a:cs typeface="Times New Roman"/>
              </a:rPr>
              <a:t> </a:t>
            </a:r>
            <a:r>
              <a:rPr sz="2400" spc="-5" dirty="0">
                <a:latin typeface="Times New Roman"/>
                <a:cs typeface="Times New Roman"/>
              </a:rPr>
              <a:t>MySQL</a:t>
            </a:r>
            <a:endParaRPr sz="2400" dirty="0">
              <a:latin typeface="Times New Roman"/>
              <a:cs typeface="Times New Roman"/>
            </a:endParaRPr>
          </a:p>
          <a:p>
            <a:pPr marL="12700">
              <a:lnSpc>
                <a:spcPts val="2875"/>
              </a:lnSpc>
            </a:pPr>
            <a:r>
              <a:rPr sz="2400" dirty="0">
                <a:latin typeface="Times New Roman"/>
                <a:cs typeface="Times New Roman"/>
              </a:rPr>
              <a:t>/var/log/secure: </a:t>
            </a:r>
            <a:r>
              <a:rPr sz="2400" spc="-5" dirty="0">
                <a:latin typeface="Times New Roman"/>
                <a:cs typeface="Times New Roman"/>
              </a:rPr>
              <a:t>Nhật </a:t>
            </a:r>
            <a:r>
              <a:rPr sz="2400" dirty="0">
                <a:latin typeface="Times New Roman"/>
                <a:cs typeface="Times New Roman"/>
              </a:rPr>
              <a:t>kv của quá trình đăng</a:t>
            </a:r>
            <a:r>
              <a:rPr sz="2400" spc="-65" dirty="0">
                <a:latin typeface="Times New Roman"/>
                <a:cs typeface="Times New Roman"/>
              </a:rPr>
              <a:t> </a:t>
            </a:r>
            <a:r>
              <a:rPr sz="2400" dirty="0">
                <a:latin typeface="Times New Roman"/>
                <a:cs typeface="Times New Roman"/>
              </a:rPr>
              <a:t>nhập</a:t>
            </a:r>
            <a:r>
              <a:rPr sz="2400" dirty="0">
                <a:latin typeface="Times New Roman"/>
                <a:cs typeface="Times New Roman"/>
              </a:rPr>
              <a:t>.</a:t>
            </a:r>
          </a:p>
        </p:txBody>
      </p:sp>
    </p:spTree>
    <p:extLst>
      <p:ext uri="{BB962C8B-B14F-4D97-AF65-F5344CB8AC3E}">
        <p14:creationId xmlns:p14="http://schemas.microsoft.com/office/powerpoint/2010/main" val="1457800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Mục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tiêu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dirty="0"/>
              <a:t>Nắm được các câu lệnh liên quan tới </a:t>
            </a:r>
            <a:r>
              <a:rPr lang="vi-VN" dirty="0" smtClean="0"/>
              <a:t>nhật</a:t>
            </a:r>
            <a:r>
              <a:rPr lang="en-US" dirty="0" smtClean="0"/>
              <a:t> </a:t>
            </a:r>
            <a:r>
              <a:rPr lang="vi-VN" dirty="0" smtClean="0"/>
              <a:t>ký</a:t>
            </a:r>
            <a:r>
              <a:rPr lang="vi-VN" dirty="0"/>
              <a:t>, sao lưu hệ thống</a:t>
            </a:r>
            <a:endParaRPr lang="en-US" dirty="0"/>
          </a:p>
        </p:txBody>
      </p:sp>
    </p:spTree>
    <p:extLst>
      <p:ext uri="{BB962C8B-B14F-4D97-AF65-F5344CB8AC3E}">
        <p14:creationId xmlns:p14="http://schemas.microsoft.com/office/powerpoint/2010/main" val="1566485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63700" y="421004"/>
            <a:ext cx="8662670" cy="4419600"/>
          </a:xfrm>
          <a:prstGeom prst="rect">
            <a:avLst/>
          </a:prstGeom>
        </p:spPr>
        <p:txBody>
          <a:bodyPr vert="horz" wrap="square" lIns="0" tIns="12700" rIns="0" bIns="0" rtlCol="0">
            <a:spAutoFit/>
          </a:bodyPr>
          <a:lstStyle/>
          <a:p>
            <a:pPr marL="12700">
              <a:spcBef>
                <a:spcPts val="100"/>
              </a:spcBef>
            </a:pPr>
            <a:r>
              <a:rPr sz="2400" spc="-5" dirty="0">
                <a:latin typeface="Carlito"/>
                <a:cs typeface="Carlito"/>
              </a:rPr>
              <a:t>Công </a:t>
            </a:r>
            <a:r>
              <a:rPr sz="2400" dirty="0">
                <a:latin typeface="Carlito"/>
                <a:cs typeface="Carlito"/>
              </a:rPr>
              <a:t>cụ ghi </a:t>
            </a:r>
            <a:r>
              <a:rPr sz="2400" spc="-10" dirty="0">
                <a:latin typeface="Carlito"/>
                <a:cs typeface="Carlito"/>
              </a:rPr>
              <a:t>nhật </a:t>
            </a:r>
            <a:r>
              <a:rPr sz="2400" dirty="0">
                <a:latin typeface="Carlito"/>
                <a:cs typeface="Carlito"/>
              </a:rPr>
              <a:t>ký</a:t>
            </a:r>
            <a:r>
              <a:rPr sz="2400" spc="-40" dirty="0">
                <a:latin typeface="Carlito"/>
                <a:cs typeface="Carlito"/>
              </a:rPr>
              <a:t> </a:t>
            </a:r>
            <a:r>
              <a:rPr sz="2400" b="1" spc="-5" dirty="0">
                <a:latin typeface="Carlito"/>
                <a:cs typeface="Carlito"/>
              </a:rPr>
              <a:t>journalctl</a:t>
            </a:r>
            <a:endParaRPr sz="2400" dirty="0">
              <a:latin typeface="Carlito"/>
              <a:cs typeface="Carlito"/>
            </a:endParaRPr>
          </a:p>
          <a:p>
            <a:pPr>
              <a:spcBef>
                <a:spcPts val="20"/>
              </a:spcBef>
            </a:pPr>
            <a:endParaRPr sz="2400" dirty="0">
              <a:latin typeface="Carlito"/>
              <a:cs typeface="Carlito"/>
            </a:endParaRPr>
          </a:p>
          <a:p>
            <a:pPr marL="446405" marR="408940" indent="-342900">
              <a:lnSpc>
                <a:spcPts val="2590"/>
              </a:lnSpc>
              <a:buClr>
                <a:srgbClr val="0AD0D9"/>
              </a:buClr>
              <a:buSzPct val="93750"/>
              <a:buFont typeface="Arial" panose="020B0604020202020204" pitchFamily="34" charset="0"/>
              <a:buChar char="•"/>
              <a:tabLst>
                <a:tab pos="377825" algn="l"/>
              </a:tabLst>
            </a:pPr>
            <a:r>
              <a:rPr sz="2400" spc="25" dirty="0">
                <a:latin typeface="Times New Roman"/>
                <a:cs typeface="Times New Roman"/>
              </a:rPr>
              <a:t>Các</a:t>
            </a:r>
            <a:r>
              <a:rPr sz="2400" spc="-60" dirty="0">
                <a:latin typeface="Times New Roman"/>
                <a:cs typeface="Times New Roman"/>
              </a:rPr>
              <a:t> </a:t>
            </a:r>
            <a:r>
              <a:rPr sz="2400" spc="135" dirty="0">
                <a:latin typeface="Times New Roman"/>
                <a:cs typeface="Times New Roman"/>
              </a:rPr>
              <a:t>bản</a:t>
            </a:r>
            <a:r>
              <a:rPr sz="2400" spc="-95" dirty="0">
                <a:latin typeface="Times New Roman"/>
                <a:cs typeface="Times New Roman"/>
              </a:rPr>
              <a:t> </a:t>
            </a:r>
            <a:r>
              <a:rPr sz="2400" spc="65" dirty="0">
                <a:latin typeface="Times New Roman"/>
                <a:cs typeface="Times New Roman"/>
              </a:rPr>
              <a:t>ghi</a:t>
            </a:r>
            <a:r>
              <a:rPr sz="2400" spc="-55" dirty="0">
                <a:latin typeface="Times New Roman"/>
                <a:cs typeface="Times New Roman"/>
              </a:rPr>
              <a:t> </a:t>
            </a:r>
            <a:r>
              <a:rPr sz="2400" spc="85" dirty="0">
                <a:latin typeface="Times New Roman"/>
                <a:cs typeface="Times New Roman"/>
              </a:rPr>
              <a:t>systemd</a:t>
            </a:r>
            <a:r>
              <a:rPr sz="2400" dirty="0">
                <a:latin typeface="Times New Roman"/>
                <a:cs typeface="Times New Roman"/>
              </a:rPr>
              <a:t> </a:t>
            </a:r>
            <a:r>
              <a:rPr sz="2400" spc="40" dirty="0">
                <a:latin typeface="Times New Roman"/>
                <a:cs typeface="Times New Roman"/>
              </a:rPr>
              <a:t>log</a:t>
            </a:r>
            <a:r>
              <a:rPr sz="2400" spc="-45" dirty="0">
                <a:latin typeface="Times New Roman"/>
                <a:cs typeface="Times New Roman"/>
              </a:rPr>
              <a:t> </a:t>
            </a:r>
            <a:r>
              <a:rPr sz="2400" spc="40" dirty="0">
                <a:latin typeface="Times New Roman"/>
                <a:cs typeface="Times New Roman"/>
              </a:rPr>
              <a:t>có</a:t>
            </a:r>
            <a:r>
              <a:rPr sz="2400" spc="-75" dirty="0">
                <a:latin typeface="Times New Roman"/>
                <a:cs typeface="Times New Roman"/>
              </a:rPr>
              <a:t> </a:t>
            </a:r>
            <a:r>
              <a:rPr sz="2400" spc="145" dirty="0">
                <a:latin typeface="Times New Roman"/>
                <a:cs typeface="Times New Roman"/>
              </a:rPr>
              <a:t>thể</a:t>
            </a:r>
            <a:r>
              <a:rPr sz="2400" spc="-125" dirty="0">
                <a:latin typeface="Times New Roman"/>
                <a:cs typeface="Times New Roman"/>
              </a:rPr>
              <a:t> </a:t>
            </a:r>
            <a:r>
              <a:rPr sz="2400" spc="65" dirty="0">
                <a:latin typeface="Times New Roman"/>
                <a:cs typeface="Times New Roman"/>
              </a:rPr>
              <a:t>ghi</a:t>
            </a:r>
            <a:r>
              <a:rPr sz="2400" spc="-10" dirty="0">
                <a:latin typeface="Times New Roman"/>
                <a:cs typeface="Times New Roman"/>
              </a:rPr>
              <a:t> </a:t>
            </a:r>
            <a:r>
              <a:rPr sz="2400" spc="75" dirty="0">
                <a:latin typeface="Times New Roman"/>
                <a:cs typeface="Times New Roman"/>
              </a:rPr>
              <a:t>liên</a:t>
            </a:r>
            <a:r>
              <a:rPr sz="2400" spc="-55" dirty="0">
                <a:latin typeface="Times New Roman"/>
                <a:cs typeface="Times New Roman"/>
              </a:rPr>
              <a:t> </a:t>
            </a:r>
            <a:r>
              <a:rPr sz="2400" spc="125" dirty="0">
                <a:latin typeface="Times New Roman"/>
                <a:cs typeface="Times New Roman"/>
              </a:rPr>
              <a:t>tục</a:t>
            </a:r>
            <a:r>
              <a:rPr sz="2400" spc="-50" dirty="0">
                <a:latin typeface="Times New Roman"/>
                <a:cs typeface="Times New Roman"/>
              </a:rPr>
              <a:t> </a:t>
            </a:r>
            <a:r>
              <a:rPr sz="2400" spc="100" dirty="0">
                <a:latin typeface="Times New Roman"/>
                <a:cs typeface="Times New Roman"/>
              </a:rPr>
              <a:t>hoặc</a:t>
            </a:r>
            <a:r>
              <a:rPr sz="2400" spc="-65" dirty="0">
                <a:latin typeface="Times New Roman"/>
                <a:cs typeface="Times New Roman"/>
              </a:rPr>
              <a:t> </a:t>
            </a:r>
            <a:r>
              <a:rPr sz="2400" spc="114" dirty="0">
                <a:latin typeface="Times New Roman"/>
                <a:cs typeface="Times New Roman"/>
              </a:rPr>
              <a:t>ngắt</a:t>
            </a:r>
            <a:r>
              <a:rPr sz="2400" spc="-100" dirty="0">
                <a:latin typeface="Times New Roman"/>
                <a:cs typeface="Times New Roman"/>
              </a:rPr>
              <a:t> </a:t>
            </a:r>
            <a:r>
              <a:rPr sz="2400" spc="30" dirty="0">
                <a:latin typeface="Times New Roman"/>
                <a:cs typeface="Times New Roman"/>
              </a:rPr>
              <a:t>quãng.  </a:t>
            </a:r>
            <a:r>
              <a:rPr sz="2400" spc="90" dirty="0">
                <a:latin typeface="Times New Roman"/>
                <a:cs typeface="Times New Roman"/>
              </a:rPr>
              <a:t>(tùy</a:t>
            </a:r>
            <a:r>
              <a:rPr sz="2400" spc="-105" dirty="0">
                <a:latin typeface="Times New Roman"/>
                <a:cs typeface="Times New Roman"/>
              </a:rPr>
              <a:t> </a:t>
            </a:r>
            <a:r>
              <a:rPr sz="2400" spc="160" dirty="0">
                <a:latin typeface="Times New Roman"/>
                <a:cs typeface="Times New Roman"/>
              </a:rPr>
              <a:t>từng</a:t>
            </a:r>
            <a:r>
              <a:rPr sz="2400" spc="10" dirty="0">
                <a:latin typeface="Times New Roman"/>
                <a:cs typeface="Times New Roman"/>
              </a:rPr>
              <a:t> </a:t>
            </a:r>
            <a:r>
              <a:rPr sz="2400" spc="135" dirty="0">
                <a:latin typeface="Times New Roman"/>
                <a:cs typeface="Times New Roman"/>
              </a:rPr>
              <a:t>bản</a:t>
            </a:r>
            <a:r>
              <a:rPr sz="2400" spc="-70" dirty="0">
                <a:latin typeface="Times New Roman"/>
                <a:cs typeface="Times New Roman"/>
              </a:rPr>
              <a:t> </a:t>
            </a:r>
            <a:r>
              <a:rPr sz="2400" spc="150" dirty="0">
                <a:latin typeface="Times New Roman"/>
                <a:cs typeface="Times New Roman"/>
              </a:rPr>
              <a:t>phân</a:t>
            </a:r>
            <a:r>
              <a:rPr sz="2400" spc="-80" dirty="0">
                <a:latin typeface="Times New Roman"/>
                <a:cs typeface="Times New Roman"/>
              </a:rPr>
              <a:t> </a:t>
            </a:r>
            <a:r>
              <a:rPr sz="2400" spc="110" dirty="0">
                <a:latin typeface="Times New Roman"/>
                <a:cs typeface="Times New Roman"/>
              </a:rPr>
              <a:t>phối</a:t>
            </a:r>
            <a:r>
              <a:rPr sz="2400" spc="-10" dirty="0">
                <a:latin typeface="Times New Roman"/>
                <a:cs typeface="Times New Roman"/>
              </a:rPr>
              <a:t> </a:t>
            </a:r>
            <a:r>
              <a:rPr sz="2400" spc="45" dirty="0">
                <a:latin typeface="Times New Roman"/>
                <a:cs typeface="Times New Roman"/>
              </a:rPr>
              <a:t>Linux)</a:t>
            </a:r>
            <a:endParaRPr sz="2400" dirty="0">
              <a:latin typeface="Times New Roman"/>
              <a:cs typeface="Times New Roman"/>
            </a:endParaRPr>
          </a:p>
          <a:p>
            <a:pPr marL="446405" indent="-342900">
              <a:spcBef>
                <a:spcPts val="250"/>
              </a:spcBef>
              <a:buClr>
                <a:srgbClr val="0AD0D9"/>
              </a:buClr>
              <a:buSzPct val="93750"/>
              <a:buFont typeface="Arial" panose="020B0604020202020204" pitchFamily="34" charset="0"/>
              <a:buChar char="•"/>
              <a:tabLst>
                <a:tab pos="377825" algn="l"/>
              </a:tabLst>
            </a:pPr>
            <a:r>
              <a:rPr sz="2400" spc="155" dirty="0">
                <a:latin typeface="Times New Roman"/>
                <a:cs typeface="Times New Roman"/>
              </a:rPr>
              <a:t>Quản</a:t>
            </a:r>
            <a:r>
              <a:rPr sz="2400" spc="-70" dirty="0">
                <a:latin typeface="Times New Roman"/>
                <a:cs typeface="Times New Roman"/>
              </a:rPr>
              <a:t> </a:t>
            </a:r>
            <a:r>
              <a:rPr sz="2400" spc="100" dirty="0">
                <a:latin typeface="Times New Roman"/>
                <a:cs typeface="Times New Roman"/>
              </a:rPr>
              <a:t>trị</a:t>
            </a:r>
            <a:r>
              <a:rPr sz="2400" spc="-80" dirty="0">
                <a:latin typeface="Times New Roman"/>
                <a:cs typeface="Times New Roman"/>
              </a:rPr>
              <a:t> </a:t>
            </a:r>
            <a:r>
              <a:rPr sz="2400" spc="65" dirty="0">
                <a:latin typeface="Times New Roman"/>
                <a:cs typeface="Times New Roman"/>
              </a:rPr>
              <a:t>viên</a:t>
            </a:r>
            <a:r>
              <a:rPr sz="2400" spc="-80" dirty="0">
                <a:latin typeface="Times New Roman"/>
                <a:cs typeface="Times New Roman"/>
              </a:rPr>
              <a:t> </a:t>
            </a:r>
            <a:r>
              <a:rPr sz="2400" spc="105" dirty="0">
                <a:latin typeface="Times New Roman"/>
                <a:cs typeface="Times New Roman"/>
              </a:rPr>
              <a:t>phải</a:t>
            </a:r>
            <a:r>
              <a:rPr sz="2400" spc="-25" dirty="0">
                <a:latin typeface="Times New Roman"/>
                <a:cs typeface="Times New Roman"/>
              </a:rPr>
              <a:t> </a:t>
            </a:r>
            <a:r>
              <a:rPr sz="2400" spc="110" dirty="0">
                <a:latin typeface="Times New Roman"/>
                <a:cs typeface="Times New Roman"/>
              </a:rPr>
              <a:t>hiểu</a:t>
            </a:r>
            <a:r>
              <a:rPr sz="2400" spc="-114" dirty="0">
                <a:latin typeface="Times New Roman"/>
                <a:cs typeface="Times New Roman"/>
              </a:rPr>
              <a:t> </a:t>
            </a:r>
            <a:r>
              <a:rPr sz="2400" spc="20" dirty="0">
                <a:latin typeface="Times New Roman"/>
                <a:cs typeface="Times New Roman"/>
              </a:rPr>
              <a:t>về</a:t>
            </a:r>
            <a:r>
              <a:rPr sz="2400" spc="-55" dirty="0">
                <a:latin typeface="Times New Roman"/>
                <a:cs typeface="Times New Roman"/>
              </a:rPr>
              <a:t> </a:t>
            </a:r>
            <a:r>
              <a:rPr sz="2400" spc="160" dirty="0">
                <a:latin typeface="Times New Roman"/>
                <a:cs typeface="Times New Roman"/>
              </a:rPr>
              <a:t>nhật</a:t>
            </a:r>
            <a:r>
              <a:rPr sz="2400" spc="-55" dirty="0">
                <a:latin typeface="Times New Roman"/>
                <a:cs typeface="Times New Roman"/>
              </a:rPr>
              <a:t> </a:t>
            </a:r>
            <a:r>
              <a:rPr sz="2400" spc="20" dirty="0">
                <a:latin typeface="Times New Roman"/>
                <a:cs typeface="Times New Roman"/>
              </a:rPr>
              <a:t>ký</a:t>
            </a:r>
            <a:r>
              <a:rPr sz="2400" spc="-65" dirty="0">
                <a:latin typeface="Times New Roman"/>
                <a:cs typeface="Times New Roman"/>
              </a:rPr>
              <a:t> </a:t>
            </a:r>
            <a:r>
              <a:rPr sz="2400" spc="35" dirty="0">
                <a:latin typeface="Times New Roman"/>
                <a:cs typeface="Times New Roman"/>
              </a:rPr>
              <a:t>Linux</a:t>
            </a:r>
            <a:endParaRPr sz="2400" dirty="0">
              <a:latin typeface="Times New Roman"/>
              <a:cs typeface="Times New Roman"/>
            </a:endParaRPr>
          </a:p>
          <a:p>
            <a:pPr marL="104139">
              <a:spcBef>
                <a:spcPts val="295"/>
              </a:spcBef>
            </a:pPr>
            <a:r>
              <a:rPr sz="2400" b="1" spc="120" dirty="0">
                <a:latin typeface="Times New Roman"/>
                <a:cs typeface="Times New Roman"/>
              </a:rPr>
              <a:t># </a:t>
            </a:r>
            <a:r>
              <a:rPr sz="2400" b="1" spc="105" dirty="0">
                <a:latin typeface="Times New Roman"/>
                <a:cs typeface="Times New Roman"/>
              </a:rPr>
              <a:t>journalctl</a:t>
            </a:r>
            <a:r>
              <a:rPr sz="2400" b="1" spc="-165" dirty="0">
                <a:latin typeface="Times New Roman"/>
                <a:cs typeface="Times New Roman"/>
              </a:rPr>
              <a:t> </a:t>
            </a:r>
            <a:r>
              <a:rPr sz="2400" b="1" spc="125" dirty="0">
                <a:latin typeface="Times New Roman"/>
                <a:cs typeface="Times New Roman"/>
              </a:rPr>
              <a:t>--list-boots</a:t>
            </a:r>
            <a:endParaRPr sz="2400" dirty="0">
              <a:latin typeface="Times New Roman"/>
              <a:cs typeface="Times New Roman"/>
            </a:endParaRPr>
          </a:p>
          <a:p>
            <a:pPr marL="104139">
              <a:lnSpc>
                <a:spcPts val="2735"/>
              </a:lnSpc>
              <a:spcBef>
                <a:spcPts val="285"/>
              </a:spcBef>
            </a:pPr>
            <a:r>
              <a:rPr sz="2400" spc="110" dirty="0">
                <a:latin typeface="Times New Roman"/>
                <a:cs typeface="Times New Roman"/>
              </a:rPr>
              <a:t>$</a:t>
            </a:r>
            <a:r>
              <a:rPr sz="2400" b="1" spc="110" dirty="0">
                <a:latin typeface="Times New Roman"/>
                <a:cs typeface="Times New Roman"/>
              </a:rPr>
              <a:t>sudo</a:t>
            </a:r>
            <a:r>
              <a:rPr sz="2400" b="1" spc="-130" dirty="0">
                <a:latin typeface="Times New Roman"/>
                <a:cs typeface="Times New Roman"/>
              </a:rPr>
              <a:t> </a:t>
            </a:r>
            <a:r>
              <a:rPr sz="2400" b="1" spc="180" dirty="0">
                <a:latin typeface="Times New Roman"/>
                <a:cs typeface="Times New Roman"/>
              </a:rPr>
              <a:t>sed</a:t>
            </a:r>
            <a:r>
              <a:rPr sz="2400" b="1" spc="-30" dirty="0">
                <a:latin typeface="Times New Roman"/>
                <a:cs typeface="Times New Roman"/>
              </a:rPr>
              <a:t> </a:t>
            </a:r>
            <a:r>
              <a:rPr sz="2400" b="1" spc="80" dirty="0">
                <a:latin typeface="Times New Roman"/>
                <a:cs typeface="Times New Roman"/>
              </a:rPr>
              <a:t>-i</a:t>
            </a:r>
            <a:r>
              <a:rPr sz="2400" b="1" spc="-25" dirty="0">
                <a:latin typeface="Times New Roman"/>
                <a:cs typeface="Times New Roman"/>
              </a:rPr>
              <a:t> </a:t>
            </a:r>
            <a:r>
              <a:rPr sz="2400" b="1" spc="95" dirty="0">
                <a:latin typeface="Times New Roman"/>
                <a:cs typeface="Times New Roman"/>
              </a:rPr>
              <a:t>'/Storage/</a:t>
            </a:r>
            <a:r>
              <a:rPr sz="2400" b="1" spc="-100" dirty="0">
                <a:latin typeface="Times New Roman"/>
                <a:cs typeface="Times New Roman"/>
              </a:rPr>
              <a:t> </a:t>
            </a:r>
            <a:r>
              <a:rPr sz="2400" b="1" spc="100" dirty="0">
                <a:latin typeface="Times New Roman"/>
                <a:cs typeface="Times New Roman"/>
              </a:rPr>
              <a:t>c\Storage=persistent'</a:t>
            </a:r>
            <a:endParaRPr sz="2400" dirty="0">
              <a:latin typeface="Times New Roman"/>
              <a:cs typeface="Times New Roman"/>
            </a:endParaRPr>
          </a:p>
          <a:p>
            <a:pPr marL="377190">
              <a:lnSpc>
                <a:spcPts val="2735"/>
              </a:lnSpc>
              <a:tabLst>
                <a:tab pos="4469130" algn="l"/>
              </a:tabLst>
            </a:pPr>
            <a:r>
              <a:rPr sz="2400" b="1" spc="145" dirty="0">
                <a:latin typeface="Times New Roman"/>
                <a:cs typeface="Times New Roman"/>
              </a:rPr>
              <a:t>/etc/systemd/journald.conf	</a:t>
            </a:r>
            <a:r>
              <a:rPr sz="2400" spc="300" dirty="0">
                <a:latin typeface="Times New Roman"/>
                <a:cs typeface="Times New Roman"/>
              </a:rPr>
              <a:t>//</a:t>
            </a:r>
            <a:r>
              <a:rPr sz="2400" spc="-30" dirty="0">
                <a:latin typeface="Times New Roman"/>
                <a:cs typeface="Times New Roman"/>
              </a:rPr>
              <a:t> </a:t>
            </a:r>
            <a:r>
              <a:rPr sz="2400" spc="80" dirty="0">
                <a:latin typeface="Times New Roman"/>
                <a:cs typeface="Times New Roman"/>
              </a:rPr>
              <a:t>Cho</a:t>
            </a:r>
            <a:r>
              <a:rPr sz="2400" spc="-100" dirty="0">
                <a:latin typeface="Times New Roman"/>
                <a:cs typeface="Times New Roman"/>
              </a:rPr>
              <a:t> </a:t>
            </a:r>
            <a:r>
              <a:rPr sz="2400" spc="140" dirty="0">
                <a:latin typeface="Times New Roman"/>
                <a:cs typeface="Times New Roman"/>
              </a:rPr>
              <a:t>phép</a:t>
            </a:r>
            <a:r>
              <a:rPr sz="2400" spc="-155" dirty="0">
                <a:latin typeface="Times New Roman"/>
                <a:cs typeface="Times New Roman"/>
              </a:rPr>
              <a:t> </a:t>
            </a:r>
            <a:r>
              <a:rPr sz="2400" spc="65" dirty="0">
                <a:latin typeface="Times New Roman"/>
                <a:cs typeface="Times New Roman"/>
              </a:rPr>
              <a:t>ghi</a:t>
            </a:r>
            <a:r>
              <a:rPr sz="2400" spc="-20" dirty="0">
                <a:latin typeface="Times New Roman"/>
                <a:cs typeface="Times New Roman"/>
              </a:rPr>
              <a:t> </a:t>
            </a:r>
            <a:r>
              <a:rPr sz="2400" spc="160" dirty="0">
                <a:latin typeface="Times New Roman"/>
                <a:cs typeface="Times New Roman"/>
              </a:rPr>
              <a:t>nhật</a:t>
            </a:r>
            <a:r>
              <a:rPr sz="2400" spc="-70" dirty="0">
                <a:latin typeface="Times New Roman"/>
                <a:cs typeface="Times New Roman"/>
              </a:rPr>
              <a:t> </a:t>
            </a:r>
            <a:r>
              <a:rPr sz="2400" spc="15" dirty="0">
                <a:latin typeface="Times New Roman"/>
                <a:cs typeface="Times New Roman"/>
              </a:rPr>
              <a:t>ký</a:t>
            </a:r>
            <a:r>
              <a:rPr sz="2400" spc="-60" dirty="0">
                <a:latin typeface="Times New Roman"/>
                <a:cs typeface="Times New Roman"/>
              </a:rPr>
              <a:t> </a:t>
            </a:r>
            <a:r>
              <a:rPr sz="2400" spc="75" dirty="0">
                <a:latin typeface="Times New Roman"/>
                <a:cs typeface="Times New Roman"/>
              </a:rPr>
              <a:t>liên</a:t>
            </a:r>
            <a:r>
              <a:rPr sz="2400" spc="-70" dirty="0">
                <a:latin typeface="Times New Roman"/>
                <a:cs typeface="Times New Roman"/>
              </a:rPr>
              <a:t> </a:t>
            </a:r>
            <a:r>
              <a:rPr sz="2400" spc="120" dirty="0">
                <a:latin typeface="Times New Roman"/>
                <a:cs typeface="Times New Roman"/>
              </a:rPr>
              <a:t>tục</a:t>
            </a:r>
            <a:endParaRPr sz="2400" dirty="0">
              <a:latin typeface="Times New Roman"/>
              <a:cs typeface="Times New Roman"/>
            </a:endParaRPr>
          </a:p>
          <a:p>
            <a:pPr marL="104139">
              <a:lnSpc>
                <a:spcPts val="2735"/>
              </a:lnSpc>
              <a:spcBef>
                <a:spcPts val="290"/>
              </a:spcBef>
            </a:pPr>
            <a:r>
              <a:rPr sz="2400" b="1" spc="105" dirty="0">
                <a:latin typeface="Times New Roman"/>
                <a:cs typeface="Times New Roman"/>
              </a:rPr>
              <a:t>#journalctl</a:t>
            </a:r>
            <a:r>
              <a:rPr sz="2400" b="1" spc="-35" dirty="0">
                <a:latin typeface="Times New Roman"/>
                <a:cs typeface="Times New Roman"/>
              </a:rPr>
              <a:t> </a:t>
            </a:r>
            <a:r>
              <a:rPr sz="2400" b="1" spc="80" dirty="0">
                <a:latin typeface="Times New Roman"/>
                <a:cs typeface="Times New Roman"/>
              </a:rPr>
              <a:t>-b</a:t>
            </a:r>
            <a:r>
              <a:rPr sz="2400" b="1" spc="-85" dirty="0">
                <a:latin typeface="Times New Roman"/>
                <a:cs typeface="Times New Roman"/>
              </a:rPr>
              <a:t> </a:t>
            </a:r>
            <a:r>
              <a:rPr sz="2400" b="1" spc="185" dirty="0">
                <a:latin typeface="Times New Roman"/>
                <a:cs typeface="Times New Roman"/>
              </a:rPr>
              <a:t>0</a:t>
            </a:r>
            <a:r>
              <a:rPr sz="2400" b="1" spc="-30" dirty="0">
                <a:latin typeface="Times New Roman"/>
                <a:cs typeface="Times New Roman"/>
              </a:rPr>
              <a:t> </a:t>
            </a:r>
            <a:r>
              <a:rPr sz="2400" b="1" spc="300" dirty="0">
                <a:latin typeface="Times New Roman"/>
                <a:cs typeface="Times New Roman"/>
              </a:rPr>
              <a:t>//</a:t>
            </a:r>
            <a:r>
              <a:rPr sz="2400" b="1" spc="-35" dirty="0">
                <a:latin typeface="Times New Roman"/>
                <a:cs typeface="Times New Roman"/>
              </a:rPr>
              <a:t> </a:t>
            </a:r>
            <a:r>
              <a:rPr sz="2400" spc="105" dirty="0">
                <a:latin typeface="Times New Roman"/>
                <a:cs typeface="Times New Roman"/>
              </a:rPr>
              <a:t>Chọn</a:t>
            </a:r>
            <a:r>
              <a:rPr sz="2400" spc="-95" dirty="0">
                <a:latin typeface="Times New Roman"/>
                <a:cs typeface="Times New Roman"/>
              </a:rPr>
              <a:t> </a:t>
            </a:r>
            <a:r>
              <a:rPr sz="2400" spc="60" dirty="0">
                <a:latin typeface="Times New Roman"/>
                <a:cs typeface="Times New Roman"/>
              </a:rPr>
              <a:t>xem</a:t>
            </a:r>
            <a:r>
              <a:rPr sz="2400" spc="-35" dirty="0">
                <a:latin typeface="Times New Roman"/>
                <a:cs typeface="Times New Roman"/>
              </a:rPr>
              <a:t> </a:t>
            </a:r>
            <a:r>
              <a:rPr sz="2400" spc="160" dirty="0">
                <a:latin typeface="Times New Roman"/>
                <a:cs typeface="Times New Roman"/>
              </a:rPr>
              <a:t>nhật</a:t>
            </a:r>
            <a:r>
              <a:rPr sz="2400" spc="-55" dirty="0">
                <a:latin typeface="Times New Roman"/>
                <a:cs typeface="Times New Roman"/>
              </a:rPr>
              <a:t> </a:t>
            </a:r>
            <a:r>
              <a:rPr sz="2400" spc="20" dirty="0">
                <a:latin typeface="Times New Roman"/>
                <a:cs typeface="Times New Roman"/>
              </a:rPr>
              <a:t>ký</a:t>
            </a:r>
            <a:r>
              <a:rPr sz="2400" spc="-55" dirty="0">
                <a:latin typeface="Times New Roman"/>
                <a:cs typeface="Times New Roman"/>
              </a:rPr>
              <a:t> </a:t>
            </a:r>
            <a:r>
              <a:rPr sz="2400" spc="125" dirty="0">
                <a:latin typeface="Times New Roman"/>
                <a:cs typeface="Times New Roman"/>
              </a:rPr>
              <a:t>boot</a:t>
            </a:r>
            <a:r>
              <a:rPr sz="2400" spc="-110" dirty="0">
                <a:latin typeface="Times New Roman"/>
                <a:cs typeface="Times New Roman"/>
              </a:rPr>
              <a:t> </a:t>
            </a:r>
            <a:r>
              <a:rPr sz="2400" spc="114" dirty="0">
                <a:latin typeface="Times New Roman"/>
                <a:cs typeface="Times New Roman"/>
              </a:rPr>
              <a:t>entry</a:t>
            </a:r>
            <a:r>
              <a:rPr sz="2400" spc="-60" dirty="0">
                <a:latin typeface="Times New Roman"/>
                <a:cs typeface="Times New Roman"/>
              </a:rPr>
              <a:t> </a:t>
            </a:r>
            <a:r>
              <a:rPr sz="2400" spc="95" dirty="0">
                <a:latin typeface="Times New Roman"/>
                <a:cs typeface="Times New Roman"/>
              </a:rPr>
              <a:t>(Lưu</a:t>
            </a:r>
            <a:r>
              <a:rPr sz="2400" spc="-85" dirty="0">
                <a:latin typeface="Times New Roman"/>
                <a:cs typeface="Times New Roman"/>
              </a:rPr>
              <a:t> </a:t>
            </a:r>
            <a:r>
              <a:rPr sz="2400" spc="120" dirty="0">
                <a:latin typeface="Times New Roman"/>
                <a:cs typeface="Times New Roman"/>
              </a:rPr>
              <a:t>qua</a:t>
            </a:r>
            <a:r>
              <a:rPr sz="2400" spc="-95" dirty="0">
                <a:latin typeface="Times New Roman"/>
                <a:cs typeface="Times New Roman"/>
              </a:rPr>
              <a:t> </a:t>
            </a:r>
            <a:r>
              <a:rPr sz="2400" spc="135" dirty="0">
                <a:latin typeface="Times New Roman"/>
                <a:cs typeface="Times New Roman"/>
              </a:rPr>
              <a:t>trình</a:t>
            </a:r>
            <a:endParaRPr sz="2400" dirty="0">
              <a:latin typeface="Times New Roman"/>
              <a:cs typeface="Times New Roman"/>
            </a:endParaRPr>
          </a:p>
          <a:p>
            <a:pPr marL="377190">
              <a:lnSpc>
                <a:spcPts val="2735"/>
              </a:lnSpc>
            </a:pPr>
            <a:r>
              <a:rPr sz="2400" spc="135" dirty="0">
                <a:latin typeface="Times New Roman"/>
                <a:cs typeface="Times New Roman"/>
              </a:rPr>
              <a:t>khởi</a:t>
            </a:r>
            <a:r>
              <a:rPr sz="2400" spc="-75" dirty="0">
                <a:latin typeface="Times New Roman"/>
                <a:cs typeface="Times New Roman"/>
              </a:rPr>
              <a:t> </a:t>
            </a:r>
            <a:r>
              <a:rPr sz="2400" spc="110" dirty="0">
                <a:latin typeface="Times New Roman"/>
                <a:cs typeface="Times New Roman"/>
              </a:rPr>
              <a:t>động)</a:t>
            </a:r>
            <a:r>
              <a:rPr sz="2400" spc="25" dirty="0">
                <a:latin typeface="Times New Roman"/>
                <a:cs typeface="Times New Roman"/>
              </a:rPr>
              <a:t> </a:t>
            </a:r>
            <a:r>
              <a:rPr sz="2400" spc="30" dirty="0">
                <a:latin typeface="Times New Roman"/>
                <a:cs typeface="Times New Roman"/>
              </a:rPr>
              <a:t>0=</a:t>
            </a:r>
            <a:r>
              <a:rPr sz="2400" dirty="0">
                <a:latin typeface="Times New Roman"/>
                <a:cs typeface="Times New Roman"/>
              </a:rPr>
              <a:t> </a:t>
            </a:r>
            <a:r>
              <a:rPr sz="2400" spc="120" dirty="0">
                <a:latin typeface="Times New Roman"/>
                <a:cs typeface="Times New Roman"/>
              </a:rPr>
              <a:t>hiện</a:t>
            </a:r>
            <a:r>
              <a:rPr sz="2400" spc="-75" dirty="0">
                <a:latin typeface="Times New Roman"/>
                <a:cs typeface="Times New Roman"/>
              </a:rPr>
              <a:t> </a:t>
            </a:r>
            <a:r>
              <a:rPr sz="2400" spc="70" dirty="0">
                <a:latin typeface="Times New Roman"/>
                <a:cs typeface="Times New Roman"/>
              </a:rPr>
              <a:t>tại,</a:t>
            </a:r>
            <a:r>
              <a:rPr sz="2400" spc="-15" dirty="0">
                <a:latin typeface="Times New Roman"/>
                <a:cs typeface="Times New Roman"/>
              </a:rPr>
              <a:t> </a:t>
            </a:r>
            <a:r>
              <a:rPr sz="2400" spc="-140" dirty="0">
                <a:latin typeface="Times New Roman"/>
                <a:cs typeface="Times New Roman"/>
              </a:rPr>
              <a:t>-1=</a:t>
            </a:r>
            <a:r>
              <a:rPr sz="2400" spc="-25" dirty="0">
                <a:latin typeface="Times New Roman"/>
                <a:cs typeface="Times New Roman"/>
              </a:rPr>
              <a:t> </a:t>
            </a:r>
            <a:r>
              <a:rPr sz="2400" spc="175" dirty="0">
                <a:latin typeface="Times New Roman"/>
                <a:cs typeface="Times New Roman"/>
              </a:rPr>
              <a:t>trước</a:t>
            </a:r>
            <a:r>
              <a:rPr sz="2400" spc="-60" dirty="0">
                <a:latin typeface="Times New Roman"/>
                <a:cs typeface="Times New Roman"/>
              </a:rPr>
              <a:t> </a:t>
            </a:r>
            <a:r>
              <a:rPr sz="2400" spc="-450" dirty="0">
                <a:latin typeface="Times New Roman"/>
                <a:cs typeface="Times New Roman"/>
              </a:rPr>
              <a:t>1</a:t>
            </a:r>
            <a:r>
              <a:rPr sz="2400" spc="-305" dirty="0">
                <a:latin typeface="Times New Roman"/>
                <a:cs typeface="Times New Roman"/>
              </a:rPr>
              <a:t> </a:t>
            </a:r>
            <a:r>
              <a:rPr sz="2400" spc="65" dirty="0">
                <a:latin typeface="Times New Roman"/>
                <a:cs typeface="Times New Roman"/>
              </a:rPr>
              <a:t>lần</a:t>
            </a:r>
            <a:r>
              <a:rPr sz="2400" spc="65" dirty="0">
                <a:latin typeface="Times New Roman"/>
                <a:cs typeface="Times New Roman"/>
              </a:rPr>
              <a:t>..)</a:t>
            </a:r>
            <a:endParaRPr sz="2400" dirty="0">
              <a:latin typeface="Times New Roman"/>
              <a:cs typeface="Times New Roman"/>
            </a:endParaRPr>
          </a:p>
          <a:p>
            <a:pPr marL="377190" marR="478155" indent="-273685">
              <a:lnSpc>
                <a:spcPts val="2590"/>
              </a:lnSpc>
              <a:spcBef>
                <a:spcPts val="615"/>
              </a:spcBef>
            </a:pPr>
            <a:r>
              <a:rPr sz="2400" b="1" spc="110" dirty="0">
                <a:latin typeface="Times New Roman"/>
                <a:cs typeface="Times New Roman"/>
              </a:rPr>
              <a:t>#journalctl</a:t>
            </a:r>
            <a:r>
              <a:rPr sz="2400" b="1" spc="-45" dirty="0">
                <a:latin typeface="Times New Roman"/>
                <a:cs typeface="Times New Roman"/>
              </a:rPr>
              <a:t> </a:t>
            </a:r>
            <a:r>
              <a:rPr sz="2400" b="1" spc="80" dirty="0">
                <a:latin typeface="Times New Roman"/>
                <a:cs typeface="Times New Roman"/>
              </a:rPr>
              <a:t>-b</a:t>
            </a:r>
            <a:r>
              <a:rPr sz="2400" b="1" spc="-85" dirty="0">
                <a:latin typeface="Times New Roman"/>
                <a:cs typeface="Times New Roman"/>
              </a:rPr>
              <a:t> </a:t>
            </a:r>
            <a:r>
              <a:rPr sz="2400" b="1" spc="185" dirty="0">
                <a:latin typeface="Times New Roman"/>
                <a:cs typeface="Times New Roman"/>
              </a:rPr>
              <a:t>0</a:t>
            </a:r>
            <a:r>
              <a:rPr sz="2400" b="1" spc="-25" dirty="0">
                <a:latin typeface="Times New Roman"/>
                <a:cs typeface="Times New Roman"/>
              </a:rPr>
              <a:t> </a:t>
            </a:r>
            <a:r>
              <a:rPr sz="2400" b="1" spc="85" dirty="0">
                <a:latin typeface="Times New Roman"/>
                <a:cs typeface="Times New Roman"/>
              </a:rPr>
              <a:t>-p</a:t>
            </a:r>
            <a:r>
              <a:rPr sz="2400" b="1" spc="-145" dirty="0">
                <a:latin typeface="Times New Roman"/>
                <a:cs typeface="Times New Roman"/>
              </a:rPr>
              <a:t> </a:t>
            </a:r>
            <a:r>
              <a:rPr sz="2400" b="1" spc="60" dirty="0">
                <a:latin typeface="Times New Roman"/>
                <a:cs typeface="Times New Roman"/>
              </a:rPr>
              <a:t>err</a:t>
            </a:r>
            <a:r>
              <a:rPr sz="2400" b="1" spc="-25" dirty="0">
                <a:latin typeface="Times New Roman"/>
                <a:cs typeface="Times New Roman"/>
              </a:rPr>
              <a:t> </a:t>
            </a:r>
            <a:r>
              <a:rPr sz="2400" spc="300" dirty="0">
                <a:latin typeface="Times New Roman"/>
                <a:cs typeface="Times New Roman"/>
              </a:rPr>
              <a:t>//</a:t>
            </a:r>
            <a:r>
              <a:rPr sz="2400" spc="-5" dirty="0">
                <a:latin typeface="Times New Roman"/>
                <a:cs typeface="Times New Roman"/>
              </a:rPr>
              <a:t> </a:t>
            </a:r>
            <a:r>
              <a:rPr sz="2400" spc="75" dirty="0">
                <a:latin typeface="Times New Roman"/>
                <a:cs typeface="Times New Roman"/>
              </a:rPr>
              <a:t>Để</a:t>
            </a:r>
            <a:r>
              <a:rPr sz="2400" spc="-120" dirty="0">
                <a:latin typeface="Times New Roman"/>
                <a:cs typeface="Times New Roman"/>
              </a:rPr>
              <a:t> </a:t>
            </a:r>
            <a:r>
              <a:rPr sz="2400" spc="75" dirty="0">
                <a:latin typeface="Times New Roman"/>
                <a:cs typeface="Times New Roman"/>
              </a:rPr>
              <a:t>chỉ</a:t>
            </a:r>
            <a:r>
              <a:rPr sz="2400" spc="-10" dirty="0">
                <a:latin typeface="Times New Roman"/>
                <a:cs typeface="Times New Roman"/>
              </a:rPr>
              <a:t> </a:t>
            </a:r>
            <a:r>
              <a:rPr sz="2400" spc="120" dirty="0">
                <a:latin typeface="Times New Roman"/>
                <a:cs typeface="Times New Roman"/>
              </a:rPr>
              <a:t>hiển</a:t>
            </a:r>
            <a:r>
              <a:rPr sz="2400" spc="-65" dirty="0">
                <a:latin typeface="Times New Roman"/>
                <a:cs typeface="Times New Roman"/>
              </a:rPr>
              <a:t> </a:t>
            </a:r>
            <a:r>
              <a:rPr sz="2400" spc="120" dirty="0">
                <a:latin typeface="Times New Roman"/>
                <a:cs typeface="Times New Roman"/>
              </a:rPr>
              <a:t>thị</a:t>
            </a:r>
            <a:r>
              <a:rPr sz="2400" spc="-30" dirty="0">
                <a:latin typeface="Times New Roman"/>
                <a:cs typeface="Times New Roman"/>
              </a:rPr>
              <a:t> </a:t>
            </a:r>
            <a:r>
              <a:rPr sz="2400" spc="130" dirty="0">
                <a:latin typeface="Times New Roman"/>
                <a:cs typeface="Times New Roman"/>
              </a:rPr>
              <a:t>thông</a:t>
            </a:r>
            <a:r>
              <a:rPr sz="2400" spc="5" dirty="0">
                <a:latin typeface="Times New Roman"/>
                <a:cs typeface="Times New Roman"/>
              </a:rPr>
              <a:t> </a:t>
            </a:r>
            <a:r>
              <a:rPr sz="2400" spc="100" dirty="0">
                <a:latin typeface="Times New Roman"/>
                <a:cs typeface="Times New Roman"/>
              </a:rPr>
              <a:t>báo</a:t>
            </a:r>
            <a:r>
              <a:rPr sz="2400" spc="-60" dirty="0">
                <a:latin typeface="Times New Roman"/>
                <a:cs typeface="Times New Roman"/>
              </a:rPr>
              <a:t> </a:t>
            </a:r>
            <a:r>
              <a:rPr sz="2400" spc="35" dirty="0">
                <a:latin typeface="Times New Roman"/>
                <a:cs typeface="Times New Roman"/>
              </a:rPr>
              <a:t>lỗi</a:t>
            </a:r>
            <a:r>
              <a:rPr sz="2400" spc="-25" dirty="0">
                <a:latin typeface="Times New Roman"/>
                <a:cs typeface="Times New Roman"/>
              </a:rPr>
              <a:t> </a:t>
            </a:r>
            <a:r>
              <a:rPr sz="2400" spc="220" dirty="0">
                <a:latin typeface="Times New Roman"/>
                <a:cs typeface="Times New Roman"/>
              </a:rPr>
              <a:t>từ</a:t>
            </a:r>
            <a:r>
              <a:rPr sz="2400" dirty="0">
                <a:latin typeface="Times New Roman"/>
                <a:cs typeface="Times New Roman"/>
              </a:rPr>
              <a:t> </a:t>
            </a:r>
            <a:r>
              <a:rPr sz="2400" spc="95" dirty="0">
                <a:latin typeface="Times New Roman"/>
                <a:cs typeface="Times New Roman"/>
              </a:rPr>
              <a:t>lần  </a:t>
            </a:r>
            <a:r>
              <a:rPr sz="2400" spc="120" dirty="0">
                <a:latin typeface="Times New Roman"/>
                <a:cs typeface="Times New Roman"/>
              </a:rPr>
              <a:t>boot</a:t>
            </a:r>
            <a:r>
              <a:rPr sz="2400" spc="-55" dirty="0">
                <a:latin typeface="Times New Roman"/>
                <a:cs typeface="Times New Roman"/>
              </a:rPr>
              <a:t> </a:t>
            </a:r>
            <a:r>
              <a:rPr sz="2400" spc="120" dirty="0">
                <a:latin typeface="Times New Roman"/>
                <a:cs typeface="Times New Roman"/>
              </a:rPr>
              <a:t>hiện</a:t>
            </a:r>
            <a:r>
              <a:rPr sz="2400" spc="-65" dirty="0">
                <a:latin typeface="Times New Roman"/>
                <a:cs typeface="Times New Roman"/>
              </a:rPr>
              <a:t> </a:t>
            </a:r>
            <a:r>
              <a:rPr sz="2400" spc="70" dirty="0">
                <a:latin typeface="Times New Roman"/>
                <a:cs typeface="Times New Roman"/>
              </a:rPr>
              <a:t>tại,</a:t>
            </a:r>
            <a:r>
              <a:rPr sz="2400" spc="-15" dirty="0">
                <a:latin typeface="Times New Roman"/>
                <a:cs typeface="Times New Roman"/>
              </a:rPr>
              <a:t> </a:t>
            </a:r>
            <a:r>
              <a:rPr sz="2400" spc="60" dirty="0">
                <a:latin typeface="Times New Roman"/>
                <a:cs typeface="Times New Roman"/>
              </a:rPr>
              <a:t>hãy</a:t>
            </a:r>
            <a:r>
              <a:rPr sz="2400" spc="-80" dirty="0">
                <a:latin typeface="Times New Roman"/>
                <a:cs typeface="Times New Roman"/>
              </a:rPr>
              <a:t> </a:t>
            </a:r>
            <a:r>
              <a:rPr sz="2400" spc="105" dirty="0">
                <a:latin typeface="Times New Roman"/>
                <a:cs typeface="Times New Roman"/>
              </a:rPr>
              <a:t>nhập</a:t>
            </a:r>
            <a:r>
              <a:rPr sz="2400" spc="105" dirty="0">
                <a:latin typeface="Times New Roman"/>
                <a:cs typeface="Times New Roman"/>
              </a:rPr>
              <a:t>:</a:t>
            </a:r>
            <a:endParaRPr sz="2400" dirty="0">
              <a:latin typeface="Times New Roman"/>
              <a:cs typeface="Times New Roman"/>
            </a:endParaRPr>
          </a:p>
        </p:txBody>
      </p:sp>
      <p:sp>
        <p:nvSpPr>
          <p:cNvPr id="3" name="object 3"/>
          <p:cNvSpPr txBox="1">
            <a:spLocks noGrp="1"/>
          </p:cNvSpPr>
          <p:nvPr>
            <p:ph type="sldNum" sz="quarter" idx="4294967295"/>
          </p:nvPr>
        </p:nvSpPr>
        <p:spPr>
          <a:xfrm>
            <a:off x="1143000" y="1"/>
            <a:ext cx="0" cy="538609"/>
          </a:xfrm>
          <a:prstGeom prst="rect">
            <a:avLst/>
          </a:prstGeom>
        </p:spPr>
        <p:txBody>
          <a:bodyPr vert="horz" wrap="square" lIns="0" tIns="0" rIns="0" bIns="0" rtlCol="0">
            <a:spAutoFit/>
          </a:bodyPr>
          <a:lstStyle/>
          <a:p>
            <a:pPr marL="38100">
              <a:lnSpc>
                <a:spcPts val="1430"/>
              </a:lnSpc>
            </a:pPr>
            <a:fld id="{81D60167-4931-47E6-BA6A-407CBD079E47}" type="slidenum">
              <a:rPr dirty="0"/>
              <a:pPr marL="38100">
                <a:lnSpc>
                  <a:spcPts val="1430"/>
                </a:lnSpc>
              </a:pPr>
              <a:t>20</a:t>
            </a:fld>
            <a:endParaRPr dirty="0"/>
          </a:p>
        </p:txBody>
      </p:sp>
    </p:spTree>
    <p:extLst>
      <p:ext uri="{BB962C8B-B14F-4D97-AF65-F5344CB8AC3E}">
        <p14:creationId xmlns:p14="http://schemas.microsoft.com/office/powerpoint/2010/main" val="4231726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8902" y="538610"/>
            <a:ext cx="8851899" cy="443070"/>
          </a:xfrm>
          <a:prstGeom prst="rect">
            <a:avLst/>
          </a:prstGeom>
        </p:spPr>
        <p:txBody>
          <a:bodyPr vert="horz" wrap="square" lIns="0" tIns="12065" rIns="0" bIns="0" rtlCol="0" anchor="ctr">
            <a:spAutoFit/>
          </a:bodyPr>
          <a:lstStyle/>
          <a:p>
            <a:pPr marL="12700">
              <a:lnSpc>
                <a:spcPct val="100000"/>
              </a:lnSpc>
              <a:spcBef>
                <a:spcPts val="95"/>
              </a:spcBef>
            </a:pPr>
            <a:r>
              <a:rPr spc="-5" dirty="0">
                <a:latin typeface="Carlito"/>
                <a:cs typeface="Carlito"/>
              </a:rPr>
              <a:t>Mã lỗi #journalctl</a:t>
            </a:r>
            <a:r>
              <a:rPr spc="-5" dirty="0">
                <a:latin typeface="Carlito"/>
                <a:cs typeface="Carlito"/>
              </a:rPr>
              <a:t> -p</a:t>
            </a:r>
            <a:r>
              <a:rPr spc="10" dirty="0">
                <a:latin typeface="Carlito"/>
                <a:cs typeface="Carlito"/>
              </a:rPr>
              <a:t> </a:t>
            </a:r>
            <a:r>
              <a:rPr spc="-5" dirty="0">
                <a:latin typeface="Carlito"/>
                <a:cs typeface="Carlito"/>
              </a:rPr>
              <a:t>err</a:t>
            </a:r>
            <a:endParaRPr dirty="0">
              <a:latin typeface="Carlito"/>
              <a:cs typeface="Carlito"/>
            </a:endParaRPr>
          </a:p>
        </p:txBody>
      </p:sp>
      <p:sp>
        <p:nvSpPr>
          <p:cNvPr id="3" name="object 3"/>
          <p:cNvSpPr/>
          <p:nvPr/>
        </p:nvSpPr>
        <p:spPr>
          <a:xfrm>
            <a:off x="1473708" y="1266444"/>
            <a:ext cx="9441942" cy="522960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57915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7501" y="196906"/>
            <a:ext cx="10032999" cy="382156"/>
          </a:xfrm>
          <a:prstGeom prst="rect">
            <a:avLst/>
          </a:prstGeom>
        </p:spPr>
        <p:txBody>
          <a:bodyPr vert="horz" wrap="square" lIns="0" tIns="12700" rIns="0" bIns="0" rtlCol="0" anchor="ctr">
            <a:spAutoFit/>
          </a:bodyPr>
          <a:lstStyle/>
          <a:p>
            <a:pPr marL="12700">
              <a:lnSpc>
                <a:spcPct val="100000"/>
              </a:lnSpc>
              <a:spcBef>
                <a:spcPts val="100"/>
              </a:spcBef>
            </a:pPr>
            <a:r>
              <a:rPr sz="2400" spc="-10" dirty="0">
                <a:latin typeface="Carlito"/>
                <a:cs typeface="Carlito"/>
              </a:rPr>
              <a:t>Nhật </a:t>
            </a:r>
            <a:r>
              <a:rPr sz="2400" dirty="0">
                <a:latin typeface="Carlito"/>
                <a:cs typeface="Carlito"/>
              </a:rPr>
              <a:t>ký: </a:t>
            </a:r>
            <a:r>
              <a:rPr sz="2400" spc="-15" dirty="0">
                <a:latin typeface="Carlito"/>
                <a:cs typeface="Carlito"/>
              </a:rPr>
              <a:t>Systemd</a:t>
            </a:r>
            <a:r>
              <a:rPr sz="2400" spc="-90" dirty="0">
                <a:latin typeface="Carlito"/>
                <a:cs typeface="Carlito"/>
              </a:rPr>
              <a:t> </a:t>
            </a:r>
            <a:r>
              <a:rPr sz="2400" spc="-5" dirty="0">
                <a:latin typeface="Carlito"/>
                <a:cs typeface="Carlito"/>
              </a:rPr>
              <a:t>unit</a:t>
            </a:r>
            <a:endParaRPr sz="2400" dirty="0">
              <a:latin typeface="Carlito"/>
              <a:cs typeface="Carlito"/>
            </a:endParaRPr>
          </a:p>
        </p:txBody>
      </p:sp>
      <p:sp>
        <p:nvSpPr>
          <p:cNvPr id="3" name="object 3"/>
          <p:cNvSpPr txBox="1"/>
          <p:nvPr/>
        </p:nvSpPr>
        <p:spPr>
          <a:xfrm>
            <a:off x="1755141" y="778508"/>
            <a:ext cx="6836409" cy="5009961"/>
          </a:xfrm>
          <a:prstGeom prst="rect">
            <a:avLst/>
          </a:prstGeom>
        </p:spPr>
        <p:txBody>
          <a:bodyPr vert="horz" wrap="square" lIns="0" tIns="85725" rIns="0" bIns="0" rtlCol="0">
            <a:spAutoFit/>
          </a:bodyPr>
          <a:lstStyle/>
          <a:p>
            <a:pPr marL="12700">
              <a:spcBef>
                <a:spcPts val="675"/>
              </a:spcBef>
            </a:pPr>
            <a:r>
              <a:rPr sz="2400" spc="85" dirty="0">
                <a:latin typeface="Times New Roman"/>
                <a:cs typeface="Times New Roman"/>
              </a:rPr>
              <a:t>#journalctl </a:t>
            </a:r>
            <a:r>
              <a:rPr sz="2400" spc="110" dirty="0">
                <a:latin typeface="Times New Roman"/>
                <a:cs typeface="Times New Roman"/>
              </a:rPr>
              <a:t>-u</a:t>
            </a:r>
            <a:r>
              <a:rPr sz="2400" spc="-140" dirty="0">
                <a:latin typeface="Times New Roman"/>
                <a:cs typeface="Times New Roman"/>
              </a:rPr>
              <a:t> </a:t>
            </a:r>
            <a:r>
              <a:rPr sz="2400" spc="60" dirty="0">
                <a:latin typeface="Times New Roman"/>
                <a:cs typeface="Times New Roman"/>
              </a:rPr>
              <a:t>cron.service</a:t>
            </a:r>
            <a:endParaRPr sz="2400" dirty="0">
              <a:latin typeface="Times New Roman"/>
              <a:cs typeface="Times New Roman"/>
            </a:endParaRPr>
          </a:p>
          <a:p>
            <a:pPr marL="12700" marR="836294">
              <a:lnSpc>
                <a:spcPct val="120000"/>
              </a:lnSpc>
            </a:pPr>
            <a:r>
              <a:rPr sz="2000" spc="30" dirty="0">
                <a:latin typeface="Times New Roman"/>
                <a:cs typeface="Times New Roman"/>
              </a:rPr>
              <a:t>Bạn</a:t>
            </a:r>
            <a:r>
              <a:rPr sz="2000" spc="-85" dirty="0">
                <a:latin typeface="Times New Roman"/>
                <a:cs typeface="Times New Roman"/>
              </a:rPr>
              <a:t> </a:t>
            </a:r>
            <a:r>
              <a:rPr sz="2000" spc="40" dirty="0">
                <a:latin typeface="Times New Roman"/>
                <a:cs typeface="Times New Roman"/>
              </a:rPr>
              <a:t>có</a:t>
            </a:r>
            <a:r>
              <a:rPr sz="2000" spc="-75" dirty="0">
                <a:latin typeface="Times New Roman"/>
                <a:cs typeface="Times New Roman"/>
              </a:rPr>
              <a:t> </a:t>
            </a:r>
            <a:r>
              <a:rPr sz="2000" spc="125" dirty="0">
                <a:latin typeface="Times New Roman"/>
                <a:cs typeface="Times New Roman"/>
              </a:rPr>
              <a:t>thể</a:t>
            </a:r>
            <a:r>
              <a:rPr sz="2000" spc="-120" dirty="0">
                <a:latin typeface="Times New Roman"/>
                <a:cs typeface="Times New Roman"/>
              </a:rPr>
              <a:t> </a:t>
            </a:r>
            <a:r>
              <a:rPr sz="2000" spc="50" dirty="0">
                <a:latin typeface="Times New Roman"/>
                <a:cs typeface="Times New Roman"/>
              </a:rPr>
              <a:t>xem</a:t>
            </a:r>
            <a:r>
              <a:rPr sz="2000" spc="-20" dirty="0">
                <a:latin typeface="Times New Roman"/>
                <a:cs typeface="Times New Roman"/>
              </a:rPr>
              <a:t> </a:t>
            </a:r>
            <a:r>
              <a:rPr sz="2000" spc="140" dirty="0">
                <a:latin typeface="Times New Roman"/>
                <a:cs typeface="Times New Roman"/>
              </a:rPr>
              <a:t>những</a:t>
            </a:r>
            <a:r>
              <a:rPr sz="2000" spc="-50" dirty="0">
                <a:latin typeface="Times New Roman"/>
                <a:cs typeface="Times New Roman"/>
              </a:rPr>
              <a:t> </a:t>
            </a:r>
            <a:r>
              <a:rPr sz="2000" spc="110" dirty="0">
                <a:latin typeface="Times New Roman"/>
                <a:cs typeface="Times New Roman"/>
              </a:rPr>
              <a:t>unit</a:t>
            </a:r>
            <a:r>
              <a:rPr sz="2000" spc="-110" dirty="0">
                <a:latin typeface="Times New Roman"/>
                <a:cs typeface="Times New Roman"/>
              </a:rPr>
              <a:t> </a:t>
            </a:r>
            <a:r>
              <a:rPr sz="2000" spc="40" dirty="0">
                <a:latin typeface="Times New Roman"/>
                <a:cs typeface="Times New Roman"/>
              </a:rPr>
              <a:t>có</a:t>
            </a:r>
            <a:r>
              <a:rPr sz="2000" spc="-100" dirty="0">
                <a:latin typeface="Times New Roman"/>
                <a:cs typeface="Times New Roman"/>
              </a:rPr>
              <a:t> </a:t>
            </a:r>
            <a:r>
              <a:rPr sz="2000" spc="90" dirty="0">
                <a:latin typeface="Times New Roman"/>
                <a:cs typeface="Times New Roman"/>
              </a:rPr>
              <a:t>sẵn</a:t>
            </a:r>
            <a:r>
              <a:rPr sz="2000" spc="-35" dirty="0">
                <a:latin typeface="Times New Roman"/>
                <a:cs typeface="Times New Roman"/>
              </a:rPr>
              <a:t> </a:t>
            </a:r>
            <a:r>
              <a:rPr sz="2000" spc="85" dirty="0">
                <a:latin typeface="Times New Roman"/>
                <a:cs typeface="Times New Roman"/>
              </a:rPr>
              <a:t>bằng</a:t>
            </a:r>
            <a:r>
              <a:rPr sz="2000" spc="-30" dirty="0">
                <a:latin typeface="Times New Roman"/>
                <a:cs typeface="Times New Roman"/>
              </a:rPr>
              <a:t> </a:t>
            </a:r>
            <a:r>
              <a:rPr sz="2000" spc="70" dirty="0">
                <a:latin typeface="Times New Roman"/>
                <a:cs typeface="Times New Roman"/>
              </a:rPr>
              <a:t>lệnh</a:t>
            </a:r>
            <a:r>
              <a:rPr sz="2400" spc="70" dirty="0">
                <a:latin typeface="Times New Roman"/>
                <a:cs typeface="Times New Roman"/>
              </a:rPr>
              <a:t>:  </a:t>
            </a:r>
            <a:r>
              <a:rPr sz="2400" spc="80" dirty="0">
                <a:latin typeface="Times New Roman"/>
                <a:cs typeface="Times New Roman"/>
              </a:rPr>
              <a:t>#systemctl</a:t>
            </a:r>
            <a:r>
              <a:rPr sz="2400" spc="-10" dirty="0">
                <a:latin typeface="Times New Roman"/>
                <a:cs typeface="Times New Roman"/>
              </a:rPr>
              <a:t> </a:t>
            </a:r>
            <a:r>
              <a:rPr sz="2400" spc="90" dirty="0">
                <a:latin typeface="Times New Roman"/>
                <a:cs typeface="Times New Roman"/>
              </a:rPr>
              <a:t>list-dependencies</a:t>
            </a:r>
            <a:endParaRPr sz="2400" dirty="0">
              <a:latin typeface="Times New Roman"/>
              <a:cs typeface="Times New Roman"/>
            </a:endParaRPr>
          </a:p>
          <a:p>
            <a:pPr marL="12700">
              <a:spcBef>
                <a:spcPts val="509"/>
              </a:spcBef>
            </a:pPr>
            <a:r>
              <a:rPr sz="2000" spc="135" dirty="0">
                <a:latin typeface="Times New Roman"/>
                <a:cs typeface="Times New Roman"/>
              </a:rPr>
              <a:t>Đường</a:t>
            </a:r>
            <a:r>
              <a:rPr sz="2000" spc="-65" dirty="0">
                <a:latin typeface="Times New Roman"/>
                <a:cs typeface="Times New Roman"/>
              </a:rPr>
              <a:t> </a:t>
            </a:r>
            <a:r>
              <a:rPr sz="2000" spc="120" dirty="0">
                <a:latin typeface="Times New Roman"/>
                <a:cs typeface="Times New Roman"/>
              </a:rPr>
              <a:t>dẫn</a:t>
            </a:r>
            <a:r>
              <a:rPr sz="2000" spc="-80" dirty="0">
                <a:latin typeface="Times New Roman"/>
                <a:cs typeface="Times New Roman"/>
              </a:rPr>
              <a:t> </a:t>
            </a:r>
            <a:r>
              <a:rPr sz="2000" spc="120" dirty="0">
                <a:latin typeface="Times New Roman"/>
                <a:cs typeface="Times New Roman"/>
              </a:rPr>
              <a:t>đến</a:t>
            </a:r>
            <a:r>
              <a:rPr sz="2000" spc="-30" dirty="0">
                <a:latin typeface="Times New Roman"/>
                <a:cs typeface="Times New Roman"/>
              </a:rPr>
              <a:t> </a:t>
            </a:r>
            <a:r>
              <a:rPr sz="2000" spc="20" dirty="0">
                <a:latin typeface="Times New Roman"/>
                <a:cs typeface="Times New Roman"/>
              </a:rPr>
              <a:t>file</a:t>
            </a:r>
            <a:r>
              <a:rPr sz="2000" spc="-75" dirty="0">
                <a:latin typeface="Times New Roman"/>
                <a:cs typeface="Times New Roman"/>
              </a:rPr>
              <a:t> </a:t>
            </a:r>
            <a:r>
              <a:rPr sz="2000" spc="140" dirty="0">
                <a:latin typeface="Times New Roman"/>
                <a:cs typeface="Times New Roman"/>
              </a:rPr>
              <a:t>thực</a:t>
            </a:r>
            <a:r>
              <a:rPr sz="2000" spc="-85" dirty="0">
                <a:latin typeface="Times New Roman"/>
                <a:cs typeface="Times New Roman"/>
              </a:rPr>
              <a:t> </a:t>
            </a:r>
            <a:r>
              <a:rPr sz="2000" spc="65" dirty="0">
                <a:latin typeface="Times New Roman"/>
                <a:cs typeface="Times New Roman"/>
              </a:rPr>
              <a:t>thi</a:t>
            </a:r>
            <a:r>
              <a:rPr sz="2000" spc="65" dirty="0">
                <a:latin typeface="Times New Roman"/>
                <a:cs typeface="Times New Roman"/>
              </a:rPr>
              <a:t>;</a:t>
            </a:r>
            <a:endParaRPr sz="2000" dirty="0">
              <a:latin typeface="Times New Roman"/>
              <a:cs typeface="Times New Roman"/>
            </a:endParaRPr>
          </a:p>
          <a:p>
            <a:pPr marL="12700">
              <a:spcBef>
                <a:spcPts val="550"/>
              </a:spcBef>
            </a:pPr>
            <a:r>
              <a:rPr sz="2400" spc="120" dirty="0">
                <a:latin typeface="Times New Roman"/>
                <a:cs typeface="Times New Roman"/>
              </a:rPr>
              <a:t># </a:t>
            </a:r>
            <a:r>
              <a:rPr sz="2400" spc="80" dirty="0">
                <a:latin typeface="Times New Roman"/>
                <a:cs typeface="Times New Roman"/>
              </a:rPr>
              <a:t>journalctl</a:t>
            </a:r>
            <a:r>
              <a:rPr sz="2400" spc="-105" dirty="0">
                <a:latin typeface="Times New Roman"/>
                <a:cs typeface="Times New Roman"/>
              </a:rPr>
              <a:t> </a:t>
            </a:r>
            <a:r>
              <a:rPr sz="2400" spc="145" dirty="0">
                <a:latin typeface="Times New Roman"/>
                <a:cs typeface="Times New Roman"/>
              </a:rPr>
              <a:t>/usr/sbin/cron</a:t>
            </a:r>
            <a:endParaRPr sz="2400" dirty="0">
              <a:latin typeface="Times New Roman"/>
              <a:cs typeface="Times New Roman"/>
            </a:endParaRPr>
          </a:p>
          <a:p>
            <a:pPr marL="12700">
              <a:spcBef>
                <a:spcPts val="575"/>
              </a:spcBef>
            </a:pPr>
            <a:r>
              <a:rPr sz="2400" spc="120" dirty="0">
                <a:latin typeface="Times New Roman"/>
                <a:cs typeface="Times New Roman"/>
              </a:rPr>
              <a:t># </a:t>
            </a:r>
            <a:r>
              <a:rPr sz="2400" spc="80" dirty="0">
                <a:latin typeface="Times New Roman"/>
                <a:cs typeface="Times New Roman"/>
              </a:rPr>
              <a:t>journalctl </a:t>
            </a:r>
            <a:r>
              <a:rPr sz="2400" spc="100" dirty="0">
                <a:latin typeface="Times New Roman"/>
                <a:cs typeface="Times New Roman"/>
              </a:rPr>
              <a:t>-b </a:t>
            </a:r>
            <a:r>
              <a:rPr sz="2400" spc="90" dirty="0">
                <a:latin typeface="Times New Roman"/>
                <a:cs typeface="Times New Roman"/>
              </a:rPr>
              <a:t>0</a:t>
            </a:r>
            <a:r>
              <a:rPr sz="2400" spc="-345" dirty="0">
                <a:latin typeface="Times New Roman"/>
                <a:cs typeface="Times New Roman"/>
              </a:rPr>
              <a:t> </a:t>
            </a:r>
            <a:r>
              <a:rPr sz="2400" spc="145" dirty="0">
                <a:latin typeface="Times New Roman"/>
                <a:cs typeface="Times New Roman"/>
              </a:rPr>
              <a:t>/usr/sbin/cron</a:t>
            </a:r>
            <a:endParaRPr sz="2400" dirty="0">
              <a:latin typeface="Times New Roman"/>
              <a:cs typeface="Times New Roman"/>
            </a:endParaRPr>
          </a:p>
          <a:p>
            <a:pPr marL="285750" indent="-273685">
              <a:spcBef>
                <a:spcPts val="285"/>
              </a:spcBef>
              <a:buClr>
                <a:srgbClr val="0AD0D9"/>
              </a:buClr>
              <a:buSzPct val="93750"/>
              <a:buFont typeface="Arial"/>
              <a:buChar char=""/>
              <a:tabLst>
                <a:tab pos="286385" algn="l"/>
              </a:tabLst>
            </a:pPr>
            <a:r>
              <a:rPr sz="2400" spc="60" dirty="0">
                <a:latin typeface="Times New Roman"/>
                <a:cs typeface="Times New Roman"/>
              </a:rPr>
              <a:t>Công</a:t>
            </a:r>
            <a:r>
              <a:rPr sz="2400" spc="-50" dirty="0">
                <a:latin typeface="Times New Roman"/>
                <a:cs typeface="Times New Roman"/>
              </a:rPr>
              <a:t> </a:t>
            </a:r>
            <a:r>
              <a:rPr sz="2400" spc="100" dirty="0">
                <a:latin typeface="Times New Roman"/>
                <a:cs typeface="Times New Roman"/>
              </a:rPr>
              <a:t>cụ</a:t>
            </a:r>
            <a:r>
              <a:rPr sz="2400" spc="-90" dirty="0">
                <a:latin typeface="Times New Roman"/>
                <a:cs typeface="Times New Roman"/>
              </a:rPr>
              <a:t> </a:t>
            </a:r>
            <a:r>
              <a:rPr sz="2400" spc="65" dirty="0">
                <a:latin typeface="Times New Roman"/>
                <a:cs typeface="Times New Roman"/>
              </a:rPr>
              <a:t>ghi</a:t>
            </a:r>
            <a:r>
              <a:rPr sz="2400" spc="-15" dirty="0">
                <a:latin typeface="Times New Roman"/>
                <a:cs typeface="Times New Roman"/>
              </a:rPr>
              <a:t> </a:t>
            </a:r>
            <a:r>
              <a:rPr sz="2400" spc="160" dirty="0">
                <a:latin typeface="Times New Roman"/>
                <a:cs typeface="Times New Roman"/>
              </a:rPr>
              <a:t>nhật</a:t>
            </a:r>
            <a:r>
              <a:rPr sz="2400" spc="-55" dirty="0">
                <a:latin typeface="Times New Roman"/>
                <a:cs typeface="Times New Roman"/>
              </a:rPr>
              <a:t> </a:t>
            </a:r>
            <a:r>
              <a:rPr sz="2400" spc="20" dirty="0">
                <a:latin typeface="Times New Roman"/>
                <a:cs typeface="Times New Roman"/>
              </a:rPr>
              <a:t>ký</a:t>
            </a:r>
            <a:r>
              <a:rPr sz="2400" spc="-65" dirty="0">
                <a:latin typeface="Times New Roman"/>
                <a:cs typeface="Times New Roman"/>
              </a:rPr>
              <a:t> </a:t>
            </a:r>
            <a:r>
              <a:rPr sz="2400" spc="25" dirty="0">
                <a:latin typeface="Times New Roman"/>
                <a:cs typeface="Times New Roman"/>
              </a:rPr>
              <a:t>Linux:</a:t>
            </a:r>
            <a:endParaRPr sz="2400" dirty="0">
              <a:latin typeface="Times New Roman"/>
              <a:cs typeface="Times New Roman"/>
            </a:endParaRPr>
          </a:p>
          <a:p>
            <a:pPr marL="652780" lvl="1" indent="-247650">
              <a:spcBef>
                <a:spcPts val="270"/>
              </a:spcBef>
              <a:buClr>
                <a:srgbClr val="0E6EC5"/>
              </a:buClr>
              <a:buSzPct val="85000"/>
              <a:buFont typeface="Arial"/>
              <a:buChar char=""/>
              <a:tabLst>
                <a:tab pos="653415" algn="l"/>
              </a:tabLst>
            </a:pPr>
            <a:r>
              <a:rPr sz="2000" b="1" spc="90" dirty="0">
                <a:solidFill>
                  <a:srgbClr val="FF0066"/>
                </a:solidFill>
                <a:latin typeface="Times New Roman"/>
                <a:cs typeface="Times New Roman"/>
              </a:rPr>
              <a:t>journalctl</a:t>
            </a:r>
            <a:endParaRPr sz="2000" dirty="0">
              <a:latin typeface="Times New Roman"/>
              <a:cs typeface="Times New Roman"/>
            </a:endParaRPr>
          </a:p>
          <a:p>
            <a:pPr marL="652780" lvl="1" indent="-247650">
              <a:spcBef>
                <a:spcPts val="244"/>
              </a:spcBef>
              <a:buClr>
                <a:srgbClr val="0E6EC5"/>
              </a:buClr>
              <a:buSzPct val="85000"/>
              <a:buFont typeface="Arial"/>
              <a:buChar char=""/>
              <a:tabLst>
                <a:tab pos="653415" algn="l"/>
              </a:tabLst>
            </a:pPr>
            <a:r>
              <a:rPr sz="2000" b="1" spc="120" dirty="0">
                <a:latin typeface="Times New Roman"/>
                <a:cs typeface="Times New Roman"/>
              </a:rPr>
              <a:t>newsyslog</a:t>
            </a:r>
            <a:endParaRPr sz="2000" dirty="0">
              <a:latin typeface="Times New Roman"/>
              <a:cs typeface="Times New Roman"/>
            </a:endParaRPr>
          </a:p>
          <a:p>
            <a:pPr marL="652780" lvl="1" indent="-247650">
              <a:spcBef>
                <a:spcPts val="240"/>
              </a:spcBef>
              <a:buClr>
                <a:srgbClr val="0E6EC5"/>
              </a:buClr>
              <a:buSzPct val="85000"/>
              <a:buFont typeface="Arial"/>
              <a:buChar char=""/>
              <a:tabLst>
                <a:tab pos="653415" algn="l"/>
              </a:tabLst>
            </a:pPr>
            <a:r>
              <a:rPr sz="2000" b="1" spc="75" dirty="0">
                <a:latin typeface="Times New Roman"/>
                <a:cs typeface="Times New Roman"/>
              </a:rPr>
              <a:t>LogRotate</a:t>
            </a:r>
            <a:endParaRPr sz="2000" dirty="0">
              <a:latin typeface="Times New Roman"/>
              <a:cs typeface="Times New Roman"/>
            </a:endParaRPr>
          </a:p>
          <a:p>
            <a:pPr marL="652780" lvl="1" indent="-247650">
              <a:spcBef>
                <a:spcPts val="250"/>
              </a:spcBef>
              <a:buClr>
                <a:srgbClr val="0E6EC5"/>
              </a:buClr>
              <a:buSzPct val="85000"/>
              <a:buFont typeface="Arial"/>
              <a:buChar char=""/>
              <a:tabLst>
                <a:tab pos="653415" algn="l"/>
              </a:tabLst>
            </a:pPr>
            <a:r>
              <a:rPr sz="2000" dirty="0">
                <a:latin typeface="Times New Roman"/>
                <a:cs typeface="Times New Roman"/>
              </a:rPr>
              <a:t>apache,</a:t>
            </a:r>
          </a:p>
          <a:p>
            <a:pPr marL="652780" lvl="1" indent="-247650">
              <a:spcBef>
                <a:spcPts val="240"/>
              </a:spcBef>
              <a:buClr>
                <a:srgbClr val="0E6EC5"/>
              </a:buClr>
              <a:buSzPct val="85000"/>
              <a:buFont typeface="Arial"/>
              <a:buChar char=""/>
              <a:tabLst>
                <a:tab pos="653415" algn="l"/>
              </a:tabLst>
            </a:pPr>
            <a:r>
              <a:rPr sz="2000" dirty="0">
                <a:latin typeface="Times New Roman"/>
                <a:cs typeface="Times New Roman"/>
              </a:rPr>
              <a:t>postfix,</a:t>
            </a:r>
            <a:r>
              <a:rPr sz="2000" spc="-40" dirty="0">
                <a:latin typeface="Times New Roman"/>
                <a:cs typeface="Times New Roman"/>
              </a:rPr>
              <a:t> </a:t>
            </a:r>
            <a:r>
              <a:rPr sz="2000" dirty="0">
                <a:latin typeface="Times New Roman"/>
                <a:cs typeface="Times New Roman"/>
              </a:rPr>
              <a:t>...</a:t>
            </a:r>
          </a:p>
          <a:p>
            <a:pPr marL="285750" indent="-273685">
              <a:spcBef>
                <a:spcPts val="215"/>
              </a:spcBef>
              <a:buClr>
                <a:srgbClr val="0AD0D9"/>
              </a:buClr>
              <a:buSzPct val="94444"/>
              <a:buFont typeface="Arial"/>
              <a:buChar char=""/>
              <a:tabLst>
                <a:tab pos="285115" algn="l"/>
                <a:tab pos="286385" algn="l"/>
              </a:tabLst>
            </a:pPr>
            <a:r>
              <a:rPr spc="70" dirty="0">
                <a:latin typeface="Times New Roman"/>
                <a:cs typeface="Times New Roman"/>
              </a:rPr>
              <a:t>Lưu</a:t>
            </a:r>
            <a:r>
              <a:rPr spc="-75" dirty="0">
                <a:latin typeface="Times New Roman"/>
                <a:cs typeface="Times New Roman"/>
              </a:rPr>
              <a:t> </a:t>
            </a:r>
            <a:r>
              <a:rPr spc="-40" dirty="0">
                <a:latin typeface="Times New Roman"/>
                <a:cs typeface="Times New Roman"/>
              </a:rPr>
              <a:t>ý: </a:t>
            </a:r>
            <a:r>
              <a:rPr spc="-20" dirty="0">
                <a:latin typeface="Times New Roman"/>
                <a:cs typeface="Times New Roman"/>
              </a:rPr>
              <a:t>Tùy</a:t>
            </a:r>
            <a:r>
              <a:rPr spc="-70" dirty="0">
                <a:latin typeface="Times New Roman"/>
                <a:cs typeface="Times New Roman"/>
              </a:rPr>
              <a:t> </a:t>
            </a:r>
            <a:r>
              <a:rPr spc="120" dirty="0">
                <a:latin typeface="Times New Roman"/>
                <a:cs typeface="Times New Roman"/>
              </a:rPr>
              <a:t>từng</a:t>
            </a:r>
            <a:r>
              <a:rPr dirty="0">
                <a:latin typeface="Times New Roman"/>
                <a:cs typeface="Times New Roman"/>
              </a:rPr>
              <a:t> </a:t>
            </a:r>
            <a:r>
              <a:rPr spc="105" dirty="0">
                <a:latin typeface="Times New Roman"/>
                <a:cs typeface="Times New Roman"/>
              </a:rPr>
              <a:t>bản</a:t>
            </a:r>
            <a:r>
              <a:rPr spc="-60" dirty="0">
                <a:latin typeface="Times New Roman"/>
                <a:cs typeface="Times New Roman"/>
              </a:rPr>
              <a:t> </a:t>
            </a:r>
            <a:r>
              <a:rPr spc="114" dirty="0">
                <a:latin typeface="Times New Roman"/>
                <a:cs typeface="Times New Roman"/>
              </a:rPr>
              <a:t>phân</a:t>
            </a:r>
            <a:r>
              <a:rPr spc="-60" dirty="0">
                <a:latin typeface="Times New Roman"/>
                <a:cs typeface="Times New Roman"/>
              </a:rPr>
              <a:t> </a:t>
            </a:r>
            <a:r>
              <a:rPr spc="80" dirty="0">
                <a:latin typeface="Times New Roman"/>
                <a:cs typeface="Times New Roman"/>
              </a:rPr>
              <a:t>phối</a:t>
            </a:r>
            <a:r>
              <a:rPr spc="5" dirty="0">
                <a:latin typeface="Times New Roman"/>
                <a:cs typeface="Times New Roman"/>
              </a:rPr>
              <a:t> </a:t>
            </a:r>
            <a:r>
              <a:rPr spc="20" dirty="0">
                <a:latin typeface="Times New Roman"/>
                <a:cs typeface="Times New Roman"/>
              </a:rPr>
              <a:t>Linux</a:t>
            </a:r>
            <a:r>
              <a:rPr spc="-70" dirty="0">
                <a:latin typeface="Times New Roman"/>
                <a:cs typeface="Times New Roman"/>
              </a:rPr>
              <a:t> </a:t>
            </a:r>
            <a:r>
              <a:rPr spc="85" dirty="0">
                <a:latin typeface="Times New Roman"/>
                <a:cs typeface="Times New Roman"/>
              </a:rPr>
              <a:t>để</a:t>
            </a:r>
            <a:r>
              <a:rPr spc="-80" dirty="0">
                <a:latin typeface="Times New Roman"/>
                <a:cs typeface="Times New Roman"/>
              </a:rPr>
              <a:t> </a:t>
            </a:r>
            <a:r>
              <a:rPr spc="30" dirty="0">
                <a:latin typeface="Times New Roman"/>
                <a:cs typeface="Times New Roman"/>
              </a:rPr>
              <a:t>cài</a:t>
            </a:r>
            <a:r>
              <a:rPr spc="-50" dirty="0">
                <a:latin typeface="Times New Roman"/>
                <a:cs typeface="Times New Roman"/>
              </a:rPr>
              <a:t> </a:t>
            </a:r>
            <a:r>
              <a:rPr spc="100" dirty="0">
                <a:latin typeface="Times New Roman"/>
                <a:cs typeface="Times New Roman"/>
              </a:rPr>
              <a:t>đặt</a:t>
            </a:r>
            <a:r>
              <a:rPr spc="-45" dirty="0">
                <a:latin typeface="Times New Roman"/>
                <a:cs typeface="Times New Roman"/>
              </a:rPr>
              <a:t> </a:t>
            </a:r>
            <a:r>
              <a:rPr spc="90" dirty="0">
                <a:latin typeface="Times New Roman"/>
                <a:cs typeface="Times New Roman"/>
              </a:rPr>
              <a:t>bổ</a:t>
            </a:r>
            <a:r>
              <a:rPr spc="-85" dirty="0">
                <a:latin typeface="Times New Roman"/>
                <a:cs typeface="Times New Roman"/>
              </a:rPr>
              <a:t> </a:t>
            </a:r>
            <a:r>
              <a:rPr spc="75" dirty="0">
                <a:latin typeface="Times New Roman"/>
                <a:cs typeface="Times New Roman"/>
              </a:rPr>
              <a:t>sung</a:t>
            </a:r>
            <a:endParaRPr dirty="0">
              <a:latin typeface="Times New Roman"/>
              <a:cs typeface="Times New Roman"/>
            </a:endParaRPr>
          </a:p>
        </p:txBody>
      </p:sp>
    </p:spTree>
    <p:extLst>
      <p:ext uri="{BB962C8B-B14F-4D97-AF65-F5344CB8AC3E}">
        <p14:creationId xmlns:p14="http://schemas.microsoft.com/office/powerpoint/2010/main" val="60853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3701" y="172924"/>
            <a:ext cx="9175749" cy="443711"/>
          </a:xfrm>
          <a:prstGeom prst="rect">
            <a:avLst/>
          </a:prstGeom>
        </p:spPr>
        <p:txBody>
          <a:bodyPr vert="horz" wrap="square" lIns="0" tIns="12700" rIns="0" bIns="0" rtlCol="0" anchor="ctr">
            <a:spAutoFit/>
          </a:bodyPr>
          <a:lstStyle/>
          <a:p>
            <a:pPr marL="12700">
              <a:lnSpc>
                <a:spcPct val="100000"/>
              </a:lnSpc>
              <a:spcBef>
                <a:spcPts val="100"/>
              </a:spcBef>
            </a:pPr>
            <a:r>
              <a:rPr dirty="0">
                <a:latin typeface="Carlito"/>
                <a:cs typeface="Carlito"/>
              </a:rPr>
              <a:t>Lệnh </a:t>
            </a:r>
            <a:r>
              <a:rPr spc="-5" dirty="0">
                <a:latin typeface="Carlito"/>
                <a:cs typeface="Carlito"/>
              </a:rPr>
              <a:t>logger trong</a:t>
            </a:r>
            <a:r>
              <a:rPr spc="-50" dirty="0">
                <a:latin typeface="Carlito"/>
                <a:cs typeface="Carlito"/>
              </a:rPr>
              <a:t> </a:t>
            </a:r>
            <a:r>
              <a:rPr dirty="0">
                <a:latin typeface="Carlito"/>
                <a:cs typeface="Carlito"/>
              </a:rPr>
              <a:t>Unix/Linux</a:t>
            </a:r>
          </a:p>
        </p:txBody>
      </p:sp>
      <p:sp>
        <p:nvSpPr>
          <p:cNvPr id="3" name="object 3"/>
          <p:cNvSpPr txBox="1"/>
          <p:nvPr/>
        </p:nvSpPr>
        <p:spPr>
          <a:xfrm>
            <a:off x="1717041" y="648970"/>
            <a:ext cx="8517255" cy="1377950"/>
          </a:xfrm>
          <a:prstGeom prst="rect">
            <a:avLst/>
          </a:prstGeom>
        </p:spPr>
        <p:txBody>
          <a:bodyPr vert="horz" wrap="square" lIns="0" tIns="12700" rIns="0" bIns="0" rtlCol="0">
            <a:spAutoFit/>
          </a:bodyPr>
          <a:lstStyle/>
          <a:p>
            <a:pPr marL="12700" marR="5080" algn="just">
              <a:lnSpc>
                <a:spcPct val="120000"/>
              </a:lnSpc>
              <a:spcBef>
                <a:spcPts val="100"/>
              </a:spcBef>
            </a:pPr>
            <a:r>
              <a:rPr spc="25" dirty="0">
                <a:latin typeface="Times New Roman"/>
                <a:cs typeface="Times New Roman"/>
              </a:rPr>
              <a:t>Unix</a:t>
            </a:r>
            <a:r>
              <a:rPr spc="-70" dirty="0">
                <a:latin typeface="Times New Roman"/>
                <a:cs typeface="Times New Roman"/>
              </a:rPr>
              <a:t> </a:t>
            </a:r>
            <a:r>
              <a:rPr spc="70" dirty="0">
                <a:latin typeface="Times New Roman"/>
                <a:cs typeface="Times New Roman"/>
              </a:rPr>
              <a:t>cung</a:t>
            </a:r>
            <a:r>
              <a:rPr spc="-45" dirty="0">
                <a:latin typeface="Times New Roman"/>
                <a:cs typeface="Times New Roman"/>
              </a:rPr>
              <a:t> </a:t>
            </a:r>
            <a:r>
              <a:rPr spc="60" dirty="0">
                <a:latin typeface="Times New Roman"/>
                <a:cs typeface="Times New Roman"/>
              </a:rPr>
              <a:t>cấp</a:t>
            </a:r>
            <a:r>
              <a:rPr spc="-45" dirty="0">
                <a:latin typeface="Times New Roman"/>
                <a:cs typeface="Times New Roman"/>
              </a:rPr>
              <a:t> </a:t>
            </a:r>
            <a:r>
              <a:rPr spc="85" dirty="0">
                <a:latin typeface="Times New Roman"/>
                <a:cs typeface="Times New Roman"/>
              </a:rPr>
              <a:t>lệnh</a:t>
            </a:r>
            <a:r>
              <a:rPr spc="-25" dirty="0">
                <a:latin typeface="Times New Roman"/>
                <a:cs typeface="Times New Roman"/>
              </a:rPr>
              <a:t> </a:t>
            </a:r>
            <a:r>
              <a:rPr b="1" spc="75" dirty="0">
                <a:latin typeface="Times New Roman"/>
                <a:cs typeface="Times New Roman"/>
              </a:rPr>
              <a:t>logger</a:t>
            </a:r>
            <a:r>
              <a:rPr spc="75" dirty="0">
                <a:latin typeface="Times New Roman"/>
                <a:cs typeface="Times New Roman"/>
              </a:rPr>
              <a:t>,</a:t>
            </a:r>
            <a:r>
              <a:rPr spc="5" dirty="0">
                <a:latin typeface="Times New Roman"/>
                <a:cs typeface="Times New Roman"/>
              </a:rPr>
              <a:t> </a:t>
            </a:r>
            <a:r>
              <a:rPr spc="105" dirty="0">
                <a:latin typeface="Times New Roman"/>
                <a:cs typeface="Times New Roman"/>
              </a:rPr>
              <a:t>mà</a:t>
            </a:r>
            <a:r>
              <a:rPr spc="-45" dirty="0">
                <a:latin typeface="Times New Roman"/>
                <a:cs typeface="Times New Roman"/>
              </a:rPr>
              <a:t> </a:t>
            </a:r>
            <a:r>
              <a:rPr spc="35" dirty="0">
                <a:latin typeface="Times New Roman"/>
                <a:cs typeface="Times New Roman"/>
              </a:rPr>
              <a:t>là</a:t>
            </a:r>
            <a:r>
              <a:rPr spc="-40" dirty="0">
                <a:latin typeface="Times New Roman"/>
                <a:cs typeface="Times New Roman"/>
              </a:rPr>
              <a:t> </a:t>
            </a:r>
            <a:r>
              <a:rPr spc="120" dirty="0">
                <a:latin typeface="Times New Roman"/>
                <a:cs typeface="Times New Roman"/>
              </a:rPr>
              <a:t>một</a:t>
            </a:r>
            <a:r>
              <a:rPr spc="-45" dirty="0">
                <a:latin typeface="Times New Roman"/>
                <a:cs typeface="Times New Roman"/>
              </a:rPr>
              <a:t> </a:t>
            </a:r>
            <a:r>
              <a:rPr spc="85" dirty="0">
                <a:latin typeface="Times New Roman"/>
                <a:cs typeface="Times New Roman"/>
              </a:rPr>
              <a:t>lệnh</a:t>
            </a:r>
            <a:r>
              <a:rPr spc="-50" dirty="0">
                <a:latin typeface="Times New Roman"/>
                <a:cs typeface="Times New Roman"/>
              </a:rPr>
              <a:t> </a:t>
            </a:r>
            <a:r>
              <a:rPr spc="125" dirty="0">
                <a:latin typeface="Times New Roman"/>
                <a:cs typeface="Times New Roman"/>
              </a:rPr>
              <a:t>thực</a:t>
            </a:r>
            <a:r>
              <a:rPr spc="-95" dirty="0">
                <a:latin typeface="Times New Roman"/>
                <a:cs typeface="Times New Roman"/>
              </a:rPr>
              <a:t> </a:t>
            </a:r>
            <a:r>
              <a:rPr spc="114" dirty="0">
                <a:latin typeface="Times New Roman"/>
                <a:cs typeface="Times New Roman"/>
              </a:rPr>
              <a:t>sự</a:t>
            </a:r>
            <a:r>
              <a:rPr dirty="0">
                <a:latin typeface="Times New Roman"/>
                <a:cs typeface="Times New Roman"/>
              </a:rPr>
              <a:t> </a:t>
            </a:r>
            <a:r>
              <a:rPr spc="155" dirty="0">
                <a:latin typeface="Times New Roman"/>
                <a:cs typeface="Times New Roman"/>
              </a:rPr>
              <a:t>hữu</a:t>
            </a:r>
            <a:r>
              <a:rPr spc="-20" dirty="0">
                <a:latin typeface="Times New Roman"/>
                <a:cs typeface="Times New Roman"/>
              </a:rPr>
              <a:t> </a:t>
            </a:r>
            <a:r>
              <a:rPr spc="55" dirty="0">
                <a:latin typeface="Times New Roman"/>
                <a:cs typeface="Times New Roman"/>
              </a:rPr>
              <a:t>ích</a:t>
            </a:r>
            <a:r>
              <a:rPr spc="-60" dirty="0">
                <a:latin typeface="Times New Roman"/>
                <a:cs typeface="Times New Roman"/>
              </a:rPr>
              <a:t> </a:t>
            </a:r>
            <a:r>
              <a:rPr spc="85" dirty="0">
                <a:latin typeface="Times New Roman"/>
                <a:cs typeface="Times New Roman"/>
              </a:rPr>
              <a:t>để</a:t>
            </a:r>
            <a:r>
              <a:rPr spc="-85" dirty="0">
                <a:latin typeface="Times New Roman"/>
                <a:cs typeface="Times New Roman"/>
              </a:rPr>
              <a:t> </a:t>
            </a:r>
            <a:r>
              <a:rPr spc="20" dirty="0">
                <a:latin typeface="Times New Roman"/>
                <a:cs typeface="Times New Roman"/>
              </a:rPr>
              <a:t>giải</a:t>
            </a:r>
            <a:r>
              <a:rPr spc="-35" dirty="0">
                <a:latin typeface="Times New Roman"/>
                <a:cs typeface="Times New Roman"/>
              </a:rPr>
              <a:t> </a:t>
            </a:r>
            <a:r>
              <a:rPr spc="60" dirty="0">
                <a:latin typeface="Times New Roman"/>
                <a:cs typeface="Times New Roman"/>
              </a:rPr>
              <a:t>quyết</a:t>
            </a:r>
            <a:r>
              <a:rPr spc="-25" dirty="0">
                <a:latin typeface="Times New Roman"/>
                <a:cs typeface="Times New Roman"/>
              </a:rPr>
              <a:t> </a:t>
            </a:r>
            <a:r>
              <a:rPr spc="100" dirty="0">
                <a:latin typeface="Times New Roman"/>
                <a:cs typeface="Times New Roman"/>
              </a:rPr>
              <a:t>hệ</a:t>
            </a:r>
            <a:r>
              <a:rPr spc="-75" dirty="0">
                <a:latin typeface="Times New Roman"/>
                <a:cs typeface="Times New Roman"/>
              </a:rPr>
              <a:t> </a:t>
            </a:r>
            <a:r>
              <a:rPr spc="100" dirty="0">
                <a:latin typeface="Times New Roman"/>
                <a:cs typeface="Times New Roman"/>
              </a:rPr>
              <a:t>thống</a:t>
            </a:r>
            <a:r>
              <a:rPr spc="-35" dirty="0">
                <a:latin typeface="Times New Roman"/>
                <a:cs typeface="Times New Roman"/>
              </a:rPr>
              <a:t> </a:t>
            </a:r>
            <a:r>
              <a:rPr spc="50" dirty="0">
                <a:latin typeface="Times New Roman"/>
                <a:cs typeface="Times New Roman"/>
              </a:rPr>
              <a:t>ghi  </a:t>
            </a:r>
            <a:r>
              <a:rPr spc="10" dirty="0">
                <a:latin typeface="Times New Roman"/>
                <a:cs typeface="Times New Roman"/>
              </a:rPr>
              <a:t>log.</a:t>
            </a:r>
            <a:r>
              <a:rPr dirty="0">
                <a:latin typeface="Times New Roman"/>
                <a:cs typeface="Times New Roman"/>
              </a:rPr>
              <a:t> </a:t>
            </a:r>
            <a:r>
              <a:rPr spc="65" dirty="0">
                <a:latin typeface="Times New Roman"/>
                <a:cs typeface="Times New Roman"/>
              </a:rPr>
              <a:t>Lệnh</a:t>
            </a:r>
            <a:r>
              <a:rPr spc="-20" dirty="0">
                <a:latin typeface="Times New Roman"/>
                <a:cs typeface="Times New Roman"/>
              </a:rPr>
              <a:t> </a:t>
            </a:r>
            <a:r>
              <a:rPr spc="30" dirty="0">
                <a:latin typeface="Times New Roman"/>
                <a:cs typeface="Times New Roman"/>
              </a:rPr>
              <a:t>logger</a:t>
            </a:r>
            <a:r>
              <a:rPr spc="-110" dirty="0">
                <a:latin typeface="Times New Roman"/>
                <a:cs typeface="Times New Roman"/>
              </a:rPr>
              <a:t> </a:t>
            </a:r>
            <a:r>
              <a:rPr spc="70" dirty="0">
                <a:latin typeface="Times New Roman"/>
                <a:cs typeface="Times New Roman"/>
              </a:rPr>
              <a:t>gửi</a:t>
            </a:r>
            <a:r>
              <a:rPr spc="-45" dirty="0">
                <a:latin typeface="Times New Roman"/>
                <a:cs typeface="Times New Roman"/>
              </a:rPr>
              <a:t> </a:t>
            </a:r>
            <a:r>
              <a:rPr spc="35" dirty="0">
                <a:latin typeface="Times New Roman"/>
                <a:cs typeface="Times New Roman"/>
              </a:rPr>
              <a:t>các</a:t>
            </a:r>
            <a:r>
              <a:rPr spc="-75" dirty="0">
                <a:latin typeface="Times New Roman"/>
                <a:cs typeface="Times New Roman"/>
              </a:rPr>
              <a:t> </a:t>
            </a:r>
            <a:r>
              <a:rPr spc="100" dirty="0">
                <a:latin typeface="Times New Roman"/>
                <a:cs typeface="Times New Roman"/>
              </a:rPr>
              <a:t>thông</a:t>
            </a:r>
            <a:r>
              <a:rPr spc="-5" dirty="0">
                <a:latin typeface="Times New Roman"/>
                <a:cs typeface="Times New Roman"/>
              </a:rPr>
              <a:t> </a:t>
            </a:r>
            <a:r>
              <a:rPr spc="80" dirty="0">
                <a:latin typeface="Times New Roman"/>
                <a:cs typeface="Times New Roman"/>
              </a:rPr>
              <a:t>báo</a:t>
            </a:r>
            <a:r>
              <a:rPr spc="-95" dirty="0">
                <a:latin typeface="Times New Roman"/>
                <a:cs typeface="Times New Roman"/>
              </a:rPr>
              <a:t> </a:t>
            </a:r>
            <a:r>
              <a:rPr spc="50" dirty="0">
                <a:latin typeface="Times New Roman"/>
                <a:cs typeface="Times New Roman"/>
              </a:rPr>
              <a:t>ghi</a:t>
            </a:r>
            <a:r>
              <a:rPr spc="-5" dirty="0">
                <a:latin typeface="Times New Roman"/>
                <a:cs typeface="Times New Roman"/>
              </a:rPr>
              <a:t> </a:t>
            </a:r>
            <a:r>
              <a:rPr spc="30" dirty="0">
                <a:latin typeface="Times New Roman"/>
                <a:cs typeface="Times New Roman"/>
              </a:rPr>
              <a:t>log</a:t>
            </a:r>
            <a:r>
              <a:rPr spc="-25" dirty="0">
                <a:latin typeface="Times New Roman"/>
                <a:cs typeface="Times New Roman"/>
              </a:rPr>
              <a:t> </a:t>
            </a:r>
            <a:r>
              <a:rPr spc="105" dirty="0">
                <a:latin typeface="Times New Roman"/>
                <a:cs typeface="Times New Roman"/>
              </a:rPr>
              <a:t>tới</a:t>
            </a:r>
            <a:r>
              <a:rPr spc="15" dirty="0">
                <a:latin typeface="Times New Roman"/>
                <a:cs typeface="Times New Roman"/>
              </a:rPr>
              <a:t> </a:t>
            </a:r>
            <a:r>
              <a:rPr b="1" spc="90" dirty="0">
                <a:latin typeface="Times New Roman"/>
                <a:cs typeface="Times New Roman"/>
              </a:rPr>
              <a:t>syslogd</a:t>
            </a:r>
            <a:r>
              <a:rPr b="1" spc="-50" dirty="0">
                <a:latin typeface="Times New Roman"/>
                <a:cs typeface="Times New Roman"/>
              </a:rPr>
              <a:t> </a:t>
            </a:r>
            <a:r>
              <a:rPr b="1" spc="120" dirty="0">
                <a:latin typeface="Times New Roman"/>
                <a:cs typeface="Times New Roman"/>
              </a:rPr>
              <a:t>deamon</a:t>
            </a:r>
            <a:r>
              <a:rPr spc="120" dirty="0">
                <a:latin typeface="Times New Roman"/>
                <a:cs typeface="Times New Roman"/>
              </a:rPr>
              <a:t>,</a:t>
            </a:r>
            <a:r>
              <a:rPr spc="-60" dirty="0">
                <a:latin typeface="Times New Roman"/>
                <a:cs typeface="Times New Roman"/>
              </a:rPr>
              <a:t> </a:t>
            </a:r>
            <a:r>
              <a:rPr spc="5" dirty="0">
                <a:latin typeface="Times New Roman"/>
                <a:cs typeface="Times New Roman"/>
              </a:rPr>
              <a:t>và</a:t>
            </a:r>
            <a:r>
              <a:rPr spc="-85" dirty="0">
                <a:latin typeface="Times New Roman"/>
                <a:cs typeface="Times New Roman"/>
              </a:rPr>
              <a:t> </a:t>
            </a:r>
            <a:r>
              <a:rPr spc="90" dirty="0">
                <a:latin typeface="Times New Roman"/>
                <a:cs typeface="Times New Roman"/>
              </a:rPr>
              <a:t>do</a:t>
            </a:r>
            <a:r>
              <a:rPr spc="-85" dirty="0">
                <a:latin typeface="Times New Roman"/>
                <a:cs typeface="Times New Roman"/>
              </a:rPr>
              <a:t> </a:t>
            </a:r>
            <a:r>
              <a:rPr spc="90" dirty="0">
                <a:latin typeface="Times New Roman"/>
                <a:cs typeface="Times New Roman"/>
              </a:rPr>
              <a:t>đó</a:t>
            </a:r>
            <a:r>
              <a:rPr spc="-45" dirty="0">
                <a:latin typeface="Times New Roman"/>
                <a:cs typeface="Times New Roman"/>
              </a:rPr>
              <a:t> </a:t>
            </a:r>
            <a:r>
              <a:rPr spc="60" dirty="0">
                <a:latin typeface="Times New Roman"/>
                <a:cs typeface="Times New Roman"/>
              </a:rPr>
              <a:t>kích</a:t>
            </a:r>
            <a:r>
              <a:rPr spc="-45" dirty="0">
                <a:latin typeface="Times New Roman"/>
                <a:cs typeface="Times New Roman"/>
              </a:rPr>
              <a:t> </a:t>
            </a:r>
            <a:r>
              <a:rPr spc="90" dirty="0">
                <a:latin typeface="Times New Roman"/>
                <a:cs typeface="Times New Roman"/>
              </a:rPr>
              <a:t>thích</a:t>
            </a:r>
            <a:r>
              <a:rPr spc="-25" dirty="0">
                <a:latin typeface="Times New Roman"/>
                <a:cs typeface="Times New Roman"/>
              </a:rPr>
              <a:t> </a:t>
            </a:r>
            <a:r>
              <a:rPr spc="100" dirty="0">
                <a:latin typeface="Times New Roman"/>
                <a:cs typeface="Times New Roman"/>
              </a:rPr>
              <a:t>hệ  thống </a:t>
            </a:r>
            <a:r>
              <a:rPr spc="50" dirty="0">
                <a:latin typeface="Times New Roman"/>
                <a:cs typeface="Times New Roman"/>
              </a:rPr>
              <a:t>ghi</a:t>
            </a:r>
            <a:r>
              <a:rPr spc="-165" dirty="0">
                <a:latin typeface="Times New Roman"/>
                <a:cs typeface="Times New Roman"/>
              </a:rPr>
              <a:t> </a:t>
            </a:r>
            <a:r>
              <a:rPr spc="10" dirty="0">
                <a:latin typeface="Times New Roman"/>
                <a:cs typeface="Times New Roman"/>
              </a:rPr>
              <a:t>log.</a:t>
            </a:r>
            <a:endParaRPr>
              <a:latin typeface="Times New Roman"/>
              <a:cs typeface="Times New Roman"/>
            </a:endParaRPr>
          </a:p>
          <a:p>
            <a:pPr marL="12700" algn="just">
              <a:spcBef>
                <a:spcPts val="470"/>
              </a:spcBef>
            </a:pPr>
            <a:r>
              <a:rPr sz="2000" spc="50" dirty="0">
                <a:latin typeface="Times New Roman"/>
                <a:cs typeface="Times New Roman"/>
              </a:rPr>
              <a:t>#logger</a:t>
            </a:r>
            <a:r>
              <a:rPr sz="2000" spc="-105" dirty="0">
                <a:latin typeface="Times New Roman"/>
                <a:cs typeface="Times New Roman"/>
              </a:rPr>
              <a:t> </a:t>
            </a:r>
            <a:r>
              <a:rPr sz="2000" spc="25" dirty="0">
                <a:latin typeface="Times New Roman"/>
                <a:cs typeface="Times New Roman"/>
              </a:rPr>
              <a:t>[-i]</a:t>
            </a:r>
            <a:r>
              <a:rPr sz="2000" spc="-10" dirty="0">
                <a:latin typeface="Times New Roman"/>
                <a:cs typeface="Times New Roman"/>
              </a:rPr>
              <a:t> </a:t>
            </a:r>
            <a:r>
              <a:rPr sz="2000" spc="10" dirty="0">
                <a:latin typeface="Times New Roman"/>
                <a:cs typeface="Times New Roman"/>
              </a:rPr>
              <a:t>[-f</a:t>
            </a:r>
            <a:r>
              <a:rPr sz="2000" spc="40" dirty="0">
                <a:latin typeface="Times New Roman"/>
                <a:cs typeface="Times New Roman"/>
              </a:rPr>
              <a:t> </a:t>
            </a:r>
            <a:r>
              <a:rPr sz="2000" spc="20" dirty="0">
                <a:latin typeface="Times New Roman"/>
                <a:cs typeface="Times New Roman"/>
              </a:rPr>
              <a:t>file]</a:t>
            </a:r>
            <a:r>
              <a:rPr sz="2000" spc="-10" dirty="0">
                <a:latin typeface="Times New Roman"/>
                <a:cs typeface="Times New Roman"/>
              </a:rPr>
              <a:t> </a:t>
            </a:r>
            <a:r>
              <a:rPr sz="2000" spc="70" dirty="0">
                <a:latin typeface="Times New Roman"/>
                <a:cs typeface="Times New Roman"/>
              </a:rPr>
              <a:t>[-p</a:t>
            </a:r>
            <a:r>
              <a:rPr sz="2000" spc="-85" dirty="0">
                <a:latin typeface="Times New Roman"/>
                <a:cs typeface="Times New Roman"/>
              </a:rPr>
              <a:t> </a:t>
            </a:r>
            <a:r>
              <a:rPr sz="2000" spc="55" dirty="0">
                <a:latin typeface="Times New Roman"/>
                <a:cs typeface="Times New Roman"/>
              </a:rPr>
              <a:t>priority]</a:t>
            </a:r>
            <a:r>
              <a:rPr sz="2000" spc="-25" dirty="0">
                <a:latin typeface="Times New Roman"/>
                <a:cs typeface="Times New Roman"/>
              </a:rPr>
              <a:t> </a:t>
            </a:r>
            <a:r>
              <a:rPr sz="2000" spc="75" dirty="0">
                <a:latin typeface="Times New Roman"/>
                <a:cs typeface="Times New Roman"/>
              </a:rPr>
              <a:t>[-t</a:t>
            </a:r>
            <a:r>
              <a:rPr sz="2000" spc="-80" dirty="0">
                <a:latin typeface="Times New Roman"/>
                <a:cs typeface="Times New Roman"/>
              </a:rPr>
              <a:t> </a:t>
            </a:r>
            <a:r>
              <a:rPr sz="2000" spc="65" dirty="0">
                <a:latin typeface="Times New Roman"/>
                <a:cs typeface="Times New Roman"/>
              </a:rPr>
              <a:t>tag]</a:t>
            </a:r>
            <a:r>
              <a:rPr sz="2000" spc="-20" dirty="0">
                <a:latin typeface="Times New Roman"/>
                <a:cs typeface="Times New Roman"/>
              </a:rPr>
              <a:t> </a:t>
            </a:r>
            <a:r>
              <a:rPr sz="2000" spc="40" dirty="0">
                <a:latin typeface="Times New Roman"/>
                <a:cs typeface="Times New Roman"/>
              </a:rPr>
              <a:t>[message]...</a:t>
            </a:r>
            <a:endParaRPr sz="2000">
              <a:latin typeface="Times New Roman"/>
              <a:cs typeface="Times New Roman"/>
            </a:endParaRPr>
          </a:p>
        </p:txBody>
      </p:sp>
      <p:sp>
        <p:nvSpPr>
          <p:cNvPr id="4" name="object 4"/>
          <p:cNvSpPr/>
          <p:nvPr/>
        </p:nvSpPr>
        <p:spPr>
          <a:xfrm>
            <a:off x="2051303" y="2209800"/>
            <a:ext cx="8337804" cy="39029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29693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6922" y="209859"/>
            <a:ext cx="10299699" cy="382156"/>
          </a:xfrm>
          <a:prstGeom prst="rect">
            <a:avLst/>
          </a:prstGeom>
        </p:spPr>
        <p:txBody>
          <a:bodyPr vert="horz" wrap="square" lIns="0" tIns="12700" rIns="0" bIns="0" rtlCol="0" anchor="ctr">
            <a:spAutoFit/>
          </a:bodyPr>
          <a:lstStyle/>
          <a:p>
            <a:pPr marL="12700">
              <a:lnSpc>
                <a:spcPct val="100000"/>
              </a:lnSpc>
              <a:spcBef>
                <a:spcPts val="100"/>
              </a:spcBef>
            </a:pPr>
            <a:r>
              <a:rPr sz="2400" spc="-75" dirty="0">
                <a:latin typeface="Carlito"/>
                <a:cs typeface="Carlito"/>
              </a:rPr>
              <a:t>Tự </a:t>
            </a:r>
            <a:r>
              <a:rPr sz="2400" spc="-5" dirty="0">
                <a:latin typeface="Carlito"/>
                <a:cs typeface="Carlito"/>
              </a:rPr>
              <a:t>động </a:t>
            </a:r>
            <a:r>
              <a:rPr sz="2400" spc="-10" dirty="0">
                <a:latin typeface="Carlito"/>
                <a:cs typeface="Carlito"/>
              </a:rPr>
              <a:t>công </a:t>
            </a:r>
            <a:r>
              <a:rPr sz="2400" dirty="0">
                <a:latin typeface="Carlito"/>
                <a:cs typeface="Carlito"/>
              </a:rPr>
              <a:t>việc </a:t>
            </a:r>
            <a:r>
              <a:rPr sz="2400" spc="-5" dirty="0">
                <a:latin typeface="Carlito"/>
                <a:cs typeface="Carlito"/>
              </a:rPr>
              <a:t>(lập</a:t>
            </a:r>
            <a:r>
              <a:rPr sz="2400" spc="-10" dirty="0">
                <a:latin typeface="Carlito"/>
                <a:cs typeface="Carlito"/>
              </a:rPr>
              <a:t> </a:t>
            </a:r>
            <a:r>
              <a:rPr sz="2400" dirty="0">
                <a:latin typeface="Carlito"/>
                <a:cs typeface="Carlito"/>
              </a:rPr>
              <a:t>lịch</a:t>
            </a:r>
            <a:r>
              <a:rPr sz="2400" dirty="0">
                <a:latin typeface="Carlito"/>
                <a:cs typeface="Carlito"/>
              </a:rPr>
              <a:t>)</a:t>
            </a:r>
          </a:p>
        </p:txBody>
      </p:sp>
      <p:sp>
        <p:nvSpPr>
          <p:cNvPr id="3" name="object 3"/>
          <p:cNvSpPr txBox="1"/>
          <p:nvPr/>
        </p:nvSpPr>
        <p:spPr>
          <a:xfrm>
            <a:off x="1026922" y="1163515"/>
            <a:ext cx="4566285" cy="3235501"/>
          </a:xfrm>
          <a:prstGeom prst="rect">
            <a:avLst/>
          </a:prstGeom>
        </p:spPr>
        <p:txBody>
          <a:bodyPr vert="horz" wrap="square" lIns="0" tIns="74930" rIns="0" bIns="0" rtlCol="0">
            <a:spAutoFit/>
          </a:bodyPr>
          <a:lstStyle/>
          <a:p>
            <a:pPr marL="354965" indent="-342900" defTabSz="468313">
              <a:spcBef>
                <a:spcPts val="590"/>
              </a:spcBef>
              <a:buClr>
                <a:srgbClr val="0AD0D9"/>
              </a:buClr>
              <a:buSzPct val="95000"/>
              <a:buFont typeface="Arial" panose="020B0604020202020204" pitchFamily="34" charset="0"/>
              <a:buChar char="•"/>
              <a:tabLst>
                <a:tab pos="285115" algn="l"/>
                <a:tab pos="286385" algn="l"/>
              </a:tabLst>
            </a:pPr>
            <a:r>
              <a:rPr sz="2000" spc="50" dirty="0">
                <a:latin typeface="Times New Roman"/>
                <a:cs typeface="Times New Roman"/>
              </a:rPr>
              <a:t>Mục</a:t>
            </a:r>
            <a:r>
              <a:rPr sz="2000" spc="-110" dirty="0">
                <a:latin typeface="Times New Roman"/>
                <a:cs typeface="Times New Roman"/>
              </a:rPr>
              <a:t> </a:t>
            </a:r>
            <a:r>
              <a:rPr sz="2000" spc="40" dirty="0">
                <a:latin typeface="Times New Roman"/>
                <a:cs typeface="Times New Roman"/>
              </a:rPr>
              <a:t>đích</a:t>
            </a:r>
            <a:r>
              <a:rPr sz="2000" spc="40" dirty="0">
                <a:latin typeface="Times New Roman"/>
                <a:cs typeface="Times New Roman"/>
              </a:rPr>
              <a:t>:?</a:t>
            </a:r>
            <a:endParaRPr sz="2000" dirty="0">
              <a:latin typeface="Times New Roman"/>
              <a:cs typeface="Times New Roman"/>
            </a:endParaRPr>
          </a:p>
          <a:p>
            <a:pPr marL="405765" defTabSz="468313">
              <a:spcBef>
                <a:spcPts val="440"/>
              </a:spcBef>
              <a:tabLst>
                <a:tab pos="652780" algn="l"/>
              </a:tabLst>
            </a:pPr>
            <a:r>
              <a:rPr spc="10" dirty="0" smtClean="0">
                <a:latin typeface="Times New Roman"/>
                <a:cs typeface="Times New Roman"/>
              </a:rPr>
              <a:t>Task</a:t>
            </a:r>
            <a:r>
              <a:rPr spc="-75" dirty="0" smtClean="0">
                <a:latin typeface="Times New Roman"/>
                <a:cs typeface="Times New Roman"/>
              </a:rPr>
              <a:t> </a:t>
            </a:r>
            <a:r>
              <a:rPr spc="70" dirty="0">
                <a:latin typeface="Times New Roman"/>
                <a:cs typeface="Times New Roman"/>
              </a:rPr>
              <a:t>scheduler</a:t>
            </a:r>
            <a:r>
              <a:rPr spc="-75" dirty="0">
                <a:latin typeface="Times New Roman"/>
                <a:cs typeface="Times New Roman"/>
              </a:rPr>
              <a:t> </a:t>
            </a:r>
            <a:r>
              <a:rPr spc="55" dirty="0">
                <a:latin typeface="Times New Roman"/>
                <a:cs typeface="Times New Roman"/>
              </a:rPr>
              <a:t>(</a:t>
            </a:r>
            <a:r>
              <a:rPr spc="55" dirty="0">
                <a:latin typeface="Times New Roman"/>
                <a:cs typeface="Times New Roman"/>
              </a:rPr>
              <a:t>lập</a:t>
            </a:r>
            <a:r>
              <a:rPr spc="-50" dirty="0">
                <a:latin typeface="Times New Roman"/>
                <a:cs typeface="Times New Roman"/>
              </a:rPr>
              <a:t> </a:t>
            </a:r>
            <a:r>
              <a:rPr spc="45" dirty="0">
                <a:latin typeface="Times New Roman"/>
                <a:cs typeface="Times New Roman"/>
              </a:rPr>
              <a:t>lịch</a:t>
            </a:r>
            <a:r>
              <a:rPr spc="-50" dirty="0">
                <a:latin typeface="Times New Roman"/>
                <a:cs typeface="Times New Roman"/>
              </a:rPr>
              <a:t> </a:t>
            </a:r>
            <a:r>
              <a:rPr spc="75" dirty="0">
                <a:latin typeface="Times New Roman"/>
                <a:cs typeface="Times New Roman"/>
              </a:rPr>
              <a:t>làm</a:t>
            </a:r>
            <a:r>
              <a:rPr spc="-85" dirty="0">
                <a:latin typeface="Times New Roman"/>
                <a:cs typeface="Times New Roman"/>
              </a:rPr>
              <a:t> </a:t>
            </a:r>
            <a:r>
              <a:rPr spc="20" dirty="0">
                <a:latin typeface="Times New Roman"/>
                <a:cs typeface="Times New Roman"/>
              </a:rPr>
              <a:t>việc</a:t>
            </a:r>
            <a:r>
              <a:rPr spc="20" dirty="0">
                <a:latin typeface="Times New Roman"/>
                <a:cs typeface="Times New Roman"/>
              </a:rPr>
              <a:t>)</a:t>
            </a:r>
            <a:endParaRPr dirty="0">
              <a:latin typeface="Times New Roman"/>
              <a:cs typeface="Times New Roman"/>
            </a:endParaRPr>
          </a:p>
          <a:p>
            <a:pPr marL="354965" indent="-342900" defTabSz="468313">
              <a:spcBef>
                <a:spcPts val="475"/>
              </a:spcBef>
              <a:buClr>
                <a:srgbClr val="0AD0D9"/>
              </a:buClr>
              <a:buSzPct val="95000"/>
              <a:buFont typeface="Arial" panose="020B0604020202020204" pitchFamily="34" charset="0"/>
              <a:buChar char="•"/>
              <a:tabLst>
                <a:tab pos="285115" algn="l"/>
                <a:tab pos="286385" algn="l"/>
              </a:tabLst>
            </a:pPr>
            <a:r>
              <a:rPr sz="2000" spc="75" dirty="0">
                <a:latin typeface="Times New Roman"/>
                <a:cs typeface="Times New Roman"/>
              </a:rPr>
              <a:t>Lệnh</a:t>
            </a:r>
            <a:r>
              <a:rPr sz="2000" spc="-40" dirty="0">
                <a:latin typeface="Times New Roman"/>
                <a:cs typeface="Times New Roman"/>
              </a:rPr>
              <a:t> </a:t>
            </a:r>
            <a:r>
              <a:rPr sz="2000" spc="95" dirty="0">
                <a:latin typeface="Times New Roman"/>
                <a:cs typeface="Times New Roman"/>
              </a:rPr>
              <a:t>#crond</a:t>
            </a:r>
            <a:endParaRPr sz="2000" dirty="0">
              <a:latin typeface="Times New Roman"/>
              <a:cs typeface="Times New Roman"/>
            </a:endParaRPr>
          </a:p>
          <a:p>
            <a:pPr marL="354965" indent="-342900" defTabSz="468313">
              <a:spcBef>
                <a:spcPts val="490"/>
              </a:spcBef>
              <a:buClr>
                <a:srgbClr val="0AD0D9"/>
              </a:buClr>
              <a:buSzPct val="95000"/>
              <a:buFont typeface="Arial" panose="020B0604020202020204" pitchFamily="34" charset="0"/>
              <a:buChar char="•"/>
              <a:tabLst>
                <a:tab pos="285115" algn="l"/>
                <a:tab pos="286385" algn="l"/>
              </a:tabLst>
            </a:pPr>
            <a:r>
              <a:rPr sz="2000" spc="5" dirty="0">
                <a:latin typeface="Times New Roman"/>
                <a:cs typeface="Times New Roman"/>
              </a:rPr>
              <a:t>File </a:t>
            </a:r>
            <a:r>
              <a:rPr sz="2000" b="1" spc="-5" dirty="0">
                <a:latin typeface="Times New Roman"/>
                <a:cs typeface="Times New Roman"/>
              </a:rPr>
              <a:t>crontab </a:t>
            </a:r>
            <a:r>
              <a:rPr sz="2000" spc="-5" dirty="0">
                <a:latin typeface="Times New Roman"/>
                <a:cs typeface="Times New Roman"/>
              </a:rPr>
              <a:t>(</a:t>
            </a:r>
            <a:r>
              <a:rPr sz="2000" i="1" spc="-5" dirty="0">
                <a:latin typeface="Times New Roman"/>
                <a:cs typeface="Times New Roman"/>
              </a:rPr>
              <a:t>/etc/crontab</a:t>
            </a:r>
            <a:r>
              <a:rPr sz="2000" i="1" spc="-130" dirty="0">
                <a:latin typeface="Times New Roman"/>
                <a:cs typeface="Times New Roman"/>
              </a:rPr>
              <a:t> </a:t>
            </a:r>
            <a:r>
              <a:rPr sz="2000" spc="70" dirty="0">
                <a:latin typeface="Times New Roman"/>
                <a:cs typeface="Times New Roman"/>
              </a:rPr>
              <a:t>)</a:t>
            </a:r>
            <a:endParaRPr sz="2000" dirty="0">
              <a:latin typeface="Times New Roman"/>
              <a:cs typeface="Times New Roman"/>
            </a:endParaRPr>
          </a:p>
          <a:p>
            <a:pPr marL="297815" indent="-285750" defTabSz="468313">
              <a:spcBef>
                <a:spcPts val="45"/>
              </a:spcBef>
              <a:buClr>
                <a:srgbClr val="0AD0D9"/>
              </a:buClr>
              <a:buSzPct val="94444"/>
              <a:buFont typeface="Arial" panose="020B0604020202020204" pitchFamily="34" charset="0"/>
              <a:buChar char="•"/>
              <a:tabLst>
                <a:tab pos="285115" algn="l"/>
                <a:tab pos="286385" algn="l"/>
              </a:tabLst>
            </a:pPr>
            <a:r>
              <a:rPr i="1" spc="-70" dirty="0">
                <a:latin typeface="Times New Roman"/>
                <a:cs typeface="Times New Roman"/>
              </a:rPr>
              <a:t>File:</a:t>
            </a:r>
            <a:r>
              <a:rPr i="1" spc="-35" dirty="0">
                <a:latin typeface="Times New Roman"/>
                <a:cs typeface="Times New Roman"/>
              </a:rPr>
              <a:t> </a:t>
            </a:r>
            <a:r>
              <a:rPr i="1" spc="60" dirty="0">
                <a:latin typeface="Times New Roman"/>
                <a:cs typeface="Times New Roman"/>
              </a:rPr>
              <a:t>/var/spool/cron</a:t>
            </a:r>
            <a:endParaRPr dirty="0">
              <a:latin typeface="Times New Roman"/>
              <a:cs typeface="Times New Roman"/>
            </a:endParaRPr>
          </a:p>
          <a:p>
            <a:pPr marL="571500" indent="-285750" defTabSz="468313">
              <a:lnSpc>
                <a:spcPts val="1945"/>
              </a:lnSpc>
              <a:buFont typeface="Arial" panose="020B0604020202020204" pitchFamily="34" charset="0"/>
              <a:buChar char="•"/>
            </a:pPr>
            <a:r>
              <a:rPr spc="85" dirty="0">
                <a:latin typeface="Times New Roman"/>
                <a:cs typeface="Times New Roman"/>
              </a:rPr>
              <a:t>#crontab</a:t>
            </a:r>
            <a:r>
              <a:rPr spc="-70" dirty="0">
                <a:latin typeface="Times New Roman"/>
                <a:cs typeface="Times New Roman"/>
              </a:rPr>
              <a:t> </a:t>
            </a:r>
            <a:r>
              <a:rPr spc="20" dirty="0">
                <a:latin typeface="Times New Roman"/>
                <a:cs typeface="Times New Roman"/>
              </a:rPr>
              <a:t>-e:</a:t>
            </a:r>
            <a:r>
              <a:rPr spc="-10" dirty="0">
                <a:latin typeface="Times New Roman"/>
                <a:cs typeface="Times New Roman"/>
              </a:rPr>
              <a:t> </a:t>
            </a:r>
            <a:r>
              <a:rPr spc="90" dirty="0">
                <a:latin typeface="Times New Roman"/>
                <a:cs typeface="Times New Roman"/>
              </a:rPr>
              <a:t>tạo</a:t>
            </a:r>
            <a:r>
              <a:rPr spc="-50" dirty="0">
                <a:latin typeface="Times New Roman"/>
                <a:cs typeface="Times New Roman"/>
              </a:rPr>
              <a:t> </a:t>
            </a:r>
            <a:r>
              <a:rPr spc="75" dirty="0">
                <a:latin typeface="Times New Roman"/>
                <a:cs typeface="Times New Roman"/>
              </a:rPr>
              <a:t>hoặc</a:t>
            </a:r>
            <a:r>
              <a:rPr spc="-105" dirty="0">
                <a:latin typeface="Times New Roman"/>
                <a:cs typeface="Times New Roman"/>
              </a:rPr>
              <a:t> </a:t>
            </a:r>
            <a:r>
              <a:rPr spc="90" dirty="0">
                <a:latin typeface="Times New Roman"/>
                <a:cs typeface="Times New Roman"/>
              </a:rPr>
              <a:t>chỉnh</a:t>
            </a:r>
            <a:r>
              <a:rPr spc="-65" dirty="0">
                <a:latin typeface="Times New Roman"/>
                <a:cs typeface="Times New Roman"/>
              </a:rPr>
              <a:t> </a:t>
            </a:r>
            <a:r>
              <a:rPr spc="90" dirty="0">
                <a:latin typeface="Times New Roman"/>
                <a:cs typeface="Times New Roman"/>
              </a:rPr>
              <a:t>sửa</a:t>
            </a:r>
            <a:r>
              <a:rPr spc="-80" dirty="0">
                <a:latin typeface="Times New Roman"/>
                <a:cs typeface="Times New Roman"/>
              </a:rPr>
              <a:t> </a:t>
            </a:r>
            <a:r>
              <a:rPr spc="15" dirty="0">
                <a:latin typeface="Times New Roman"/>
                <a:cs typeface="Times New Roman"/>
              </a:rPr>
              <a:t>file</a:t>
            </a:r>
            <a:r>
              <a:rPr spc="-80" dirty="0">
                <a:latin typeface="Times New Roman"/>
                <a:cs typeface="Times New Roman"/>
              </a:rPr>
              <a:t> </a:t>
            </a:r>
            <a:r>
              <a:rPr spc="85" dirty="0">
                <a:latin typeface="Times New Roman"/>
                <a:cs typeface="Times New Roman"/>
              </a:rPr>
              <a:t>crontab</a:t>
            </a:r>
            <a:endParaRPr dirty="0">
              <a:latin typeface="Times New Roman"/>
              <a:cs typeface="Times New Roman"/>
            </a:endParaRPr>
          </a:p>
          <a:p>
            <a:pPr marL="571500" indent="-285750" defTabSz="468313">
              <a:lnSpc>
                <a:spcPts val="1730"/>
              </a:lnSpc>
              <a:buFont typeface="Arial" panose="020B0604020202020204" pitchFamily="34" charset="0"/>
              <a:buChar char="•"/>
            </a:pPr>
            <a:r>
              <a:rPr i="1" spc="85" dirty="0">
                <a:latin typeface="Times New Roman"/>
                <a:cs typeface="Times New Roman"/>
              </a:rPr>
              <a:t>#</a:t>
            </a:r>
            <a:r>
              <a:rPr spc="85" dirty="0">
                <a:latin typeface="Times New Roman"/>
                <a:cs typeface="Times New Roman"/>
              </a:rPr>
              <a:t>crontab</a:t>
            </a:r>
            <a:r>
              <a:rPr spc="-70" dirty="0">
                <a:latin typeface="Times New Roman"/>
                <a:cs typeface="Times New Roman"/>
              </a:rPr>
              <a:t> </a:t>
            </a:r>
            <a:r>
              <a:rPr dirty="0">
                <a:latin typeface="Times New Roman"/>
                <a:cs typeface="Times New Roman"/>
              </a:rPr>
              <a:t>-l:</a:t>
            </a:r>
            <a:r>
              <a:rPr spc="-5" dirty="0">
                <a:latin typeface="Times New Roman"/>
                <a:cs typeface="Times New Roman"/>
              </a:rPr>
              <a:t> </a:t>
            </a:r>
            <a:r>
              <a:rPr spc="90" dirty="0">
                <a:latin typeface="Times New Roman"/>
                <a:cs typeface="Times New Roman"/>
              </a:rPr>
              <a:t>hiển</a:t>
            </a:r>
            <a:r>
              <a:rPr spc="-45" dirty="0">
                <a:latin typeface="Times New Roman"/>
                <a:cs typeface="Times New Roman"/>
              </a:rPr>
              <a:t> </a:t>
            </a:r>
            <a:r>
              <a:rPr spc="90" dirty="0">
                <a:latin typeface="Times New Roman"/>
                <a:cs typeface="Times New Roman"/>
              </a:rPr>
              <a:t>thị</a:t>
            </a:r>
            <a:r>
              <a:rPr spc="-20" dirty="0">
                <a:latin typeface="Times New Roman"/>
                <a:cs typeface="Times New Roman"/>
              </a:rPr>
              <a:t> </a:t>
            </a:r>
            <a:r>
              <a:rPr spc="15" dirty="0">
                <a:latin typeface="Times New Roman"/>
                <a:cs typeface="Times New Roman"/>
              </a:rPr>
              <a:t>file</a:t>
            </a:r>
            <a:r>
              <a:rPr spc="-80" dirty="0">
                <a:latin typeface="Times New Roman"/>
                <a:cs typeface="Times New Roman"/>
              </a:rPr>
              <a:t> </a:t>
            </a:r>
            <a:r>
              <a:rPr spc="85" dirty="0">
                <a:latin typeface="Times New Roman"/>
                <a:cs typeface="Times New Roman"/>
              </a:rPr>
              <a:t>crontab</a:t>
            </a:r>
            <a:endParaRPr dirty="0">
              <a:latin typeface="Times New Roman"/>
              <a:cs typeface="Times New Roman"/>
            </a:endParaRPr>
          </a:p>
          <a:p>
            <a:pPr marL="571500" indent="-285750" defTabSz="468313">
              <a:lnSpc>
                <a:spcPts val="1945"/>
              </a:lnSpc>
              <a:buFont typeface="Arial" panose="020B0604020202020204" pitchFamily="34" charset="0"/>
              <a:buChar char="•"/>
            </a:pPr>
            <a:r>
              <a:rPr i="1" spc="85" dirty="0">
                <a:latin typeface="Times New Roman"/>
                <a:cs typeface="Times New Roman"/>
              </a:rPr>
              <a:t>#</a:t>
            </a:r>
            <a:r>
              <a:rPr spc="85" dirty="0">
                <a:latin typeface="Times New Roman"/>
                <a:cs typeface="Times New Roman"/>
              </a:rPr>
              <a:t>crontab</a:t>
            </a:r>
            <a:r>
              <a:rPr spc="-315" dirty="0">
                <a:latin typeface="Times New Roman"/>
                <a:cs typeface="Times New Roman"/>
              </a:rPr>
              <a:t> </a:t>
            </a:r>
            <a:r>
              <a:rPr spc="30" dirty="0">
                <a:latin typeface="Times New Roman"/>
                <a:cs typeface="Times New Roman"/>
              </a:rPr>
              <a:t>-r: </a:t>
            </a:r>
            <a:r>
              <a:rPr spc="15" dirty="0">
                <a:latin typeface="Times New Roman"/>
                <a:cs typeface="Times New Roman"/>
              </a:rPr>
              <a:t>xóa file </a:t>
            </a:r>
            <a:r>
              <a:rPr spc="85" dirty="0">
                <a:latin typeface="Times New Roman"/>
                <a:cs typeface="Times New Roman"/>
              </a:rPr>
              <a:t>crontab</a:t>
            </a:r>
            <a:endParaRPr dirty="0">
              <a:latin typeface="Times New Roman"/>
              <a:cs typeface="Times New Roman"/>
            </a:endParaRPr>
          </a:p>
          <a:p>
            <a:pPr marL="571500" indent="-285750" defTabSz="468313">
              <a:buFont typeface="Arial" panose="020B0604020202020204" pitchFamily="34" charset="0"/>
              <a:buChar char="•"/>
            </a:pPr>
            <a:r>
              <a:rPr spc="25" dirty="0">
                <a:latin typeface="Times New Roman"/>
                <a:cs typeface="Times New Roman"/>
              </a:rPr>
              <a:t>(Có</a:t>
            </a:r>
            <a:r>
              <a:rPr spc="-60" dirty="0">
                <a:latin typeface="Times New Roman"/>
                <a:cs typeface="Times New Roman"/>
              </a:rPr>
              <a:t> </a:t>
            </a:r>
            <a:r>
              <a:rPr spc="110" dirty="0">
                <a:latin typeface="Times New Roman"/>
                <a:cs typeface="Times New Roman"/>
              </a:rPr>
              <a:t>thể</a:t>
            </a:r>
            <a:r>
              <a:rPr spc="-90" dirty="0">
                <a:latin typeface="Times New Roman"/>
                <a:cs typeface="Times New Roman"/>
              </a:rPr>
              <a:t> </a:t>
            </a:r>
            <a:r>
              <a:rPr spc="75" dirty="0">
                <a:latin typeface="Times New Roman"/>
                <a:cs typeface="Times New Roman"/>
              </a:rPr>
              <a:t>gán</a:t>
            </a:r>
            <a:r>
              <a:rPr spc="-75" dirty="0">
                <a:latin typeface="Times New Roman"/>
                <a:cs typeface="Times New Roman"/>
              </a:rPr>
              <a:t> </a:t>
            </a:r>
            <a:r>
              <a:rPr spc="70" dirty="0">
                <a:latin typeface="Times New Roman"/>
                <a:cs typeface="Times New Roman"/>
              </a:rPr>
              <a:t>quyền</a:t>
            </a:r>
            <a:r>
              <a:rPr spc="-35" dirty="0">
                <a:latin typeface="Times New Roman"/>
                <a:cs typeface="Times New Roman"/>
              </a:rPr>
              <a:t> </a:t>
            </a:r>
            <a:r>
              <a:rPr spc="-5" dirty="0">
                <a:latin typeface="Times New Roman"/>
                <a:cs typeface="Times New Roman"/>
              </a:rPr>
              <a:t>+w</a:t>
            </a:r>
            <a:r>
              <a:rPr spc="-40" dirty="0">
                <a:latin typeface="Times New Roman"/>
                <a:cs typeface="Times New Roman"/>
              </a:rPr>
              <a:t> </a:t>
            </a:r>
            <a:r>
              <a:rPr spc="100" dirty="0">
                <a:latin typeface="Times New Roman"/>
                <a:cs typeface="Times New Roman"/>
              </a:rPr>
              <a:t>bởi</a:t>
            </a:r>
            <a:r>
              <a:rPr spc="-15" dirty="0">
                <a:latin typeface="Times New Roman"/>
                <a:cs typeface="Times New Roman"/>
              </a:rPr>
              <a:t> </a:t>
            </a:r>
            <a:r>
              <a:rPr spc="85" dirty="0">
                <a:latin typeface="Times New Roman"/>
                <a:cs typeface="Times New Roman"/>
              </a:rPr>
              <a:t>lệnh</a:t>
            </a:r>
            <a:r>
              <a:rPr spc="-35" dirty="0">
                <a:latin typeface="Times New Roman"/>
                <a:cs typeface="Times New Roman"/>
              </a:rPr>
              <a:t> </a:t>
            </a:r>
            <a:r>
              <a:rPr spc="100" dirty="0">
                <a:latin typeface="Times New Roman"/>
                <a:cs typeface="Times New Roman"/>
              </a:rPr>
              <a:t>#chmod</a:t>
            </a:r>
            <a:endParaRPr dirty="0">
              <a:latin typeface="Times New Roman"/>
              <a:cs typeface="Times New Roman"/>
            </a:endParaRPr>
          </a:p>
          <a:p>
            <a:pPr marL="583565" indent="-285750" defTabSz="468313">
              <a:buFont typeface="Arial" panose="020B0604020202020204" pitchFamily="34" charset="0"/>
              <a:buChar char="•"/>
            </a:pPr>
            <a:r>
              <a:rPr spc="-50" dirty="0">
                <a:latin typeface="Times New Roman"/>
                <a:cs typeface="Times New Roman"/>
              </a:rPr>
              <a:t>$vi</a:t>
            </a:r>
            <a:r>
              <a:rPr spc="-30" dirty="0">
                <a:latin typeface="Times New Roman"/>
                <a:cs typeface="Times New Roman"/>
              </a:rPr>
              <a:t> </a:t>
            </a:r>
            <a:r>
              <a:rPr spc="85" dirty="0">
                <a:latin typeface="Times New Roman"/>
                <a:cs typeface="Times New Roman"/>
              </a:rPr>
              <a:t>để</a:t>
            </a:r>
            <a:r>
              <a:rPr spc="-90" dirty="0">
                <a:latin typeface="Times New Roman"/>
                <a:cs typeface="Times New Roman"/>
              </a:rPr>
              <a:t> </a:t>
            </a:r>
            <a:r>
              <a:rPr spc="90" dirty="0">
                <a:latin typeface="Times New Roman"/>
                <a:cs typeface="Times New Roman"/>
              </a:rPr>
              <a:t>chỉnh</a:t>
            </a:r>
            <a:r>
              <a:rPr spc="-70" dirty="0">
                <a:latin typeface="Times New Roman"/>
                <a:cs typeface="Times New Roman"/>
              </a:rPr>
              <a:t> </a:t>
            </a:r>
            <a:r>
              <a:rPr spc="90" dirty="0">
                <a:latin typeface="Times New Roman"/>
                <a:cs typeface="Times New Roman"/>
              </a:rPr>
              <a:t>sửa</a:t>
            </a:r>
            <a:r>
              <a:rPr spc="-75" dirty="0">
                <a:latin typeface="Times New Roman"/>
                <a:cs typeface="Times New Roman"/>
              </a:rPr>
              <a:t> </a:t>
            </a:r>
            <a:r>
              <a:rPr spc="25" dirty="0">
                <a:latin typeface="Times New Roman"/>
                <a:cs typeface="Times New Roman"/>
              </a:rPr>
              <a:t>file)</a:t>
            </a:r>
            <a:endParaRPr dirty="0">
              <a:latin typeface="Times New Roman"/>
              <a:cs typeface="Times New Roman"/>
            </a:endParaRPr>
          </a:p>
        </p:txBody>
      </p:sp>
      <p:sp>
        <p:nvSpPr>
          <p:cNvPr id="4" name="object 4"/>
          <p:cNvSpPr/>
          <p:nvPr/>
        </p:nvSpPr>
        <p:spPr>
          <a:xfrm>
            <a:off x="5867400" y="974170"/>
            <a:ext cx="5976365" cy="342484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181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3701" y="654106"/>
            <a:ext cx="9385299" cy="382156"/>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Carlito"/>
                <a:cs typeface="Carlito"/>
              </a:rPr>
              <a:t>Công cụ </a:t>
            </a:r>
            <a:r>
              <a:rPr sz="2400" dirty="0">
                <a:latin typeface="Carlito"/>
                <a:cs typeface="Carlito"/>
              </a:rPr>
              <a:t>lập </a:t>
            </a:r>
            <a:r>
              <a:rPr sz="2400" spc="-5" dirty="0">
                <a:latin typeface="Carlito"/>
                <a:cs typeface="Carlito"/>
              </a:rPr>
              <a:t>lịch công việc </a:t>
            </a:r>
            <a:r>
              <a:rPr sz="2400" spc="-15" dirty="0">
                <a:latin typeface="Carlito"/>
                <a:cs typeface="Carlito"/>
              </a:rPr>
              <a:t>chạy </a:t>
            </a:r>
            <a:r>
              <a:rPr sz="2400" dirty="0">
                <a:latin typeface="Carlito"/>
                <a:cs typeface="Carlito"/>
              </a:rPr>
              <a:t>tự</a:t>
            </a:r>
            <a:r>
              <a:rPr sz="2400" spc="-114" dirty="0">
                <a:latin typeface="Carlito"/>
                <a:cs typeface="Carlito"/>
              </a:rPr>
              <a:t> </a:t>
            </a:r>
            <a:r>
              <a:rPr sz="2400" dirty="0">
                <a:latin typeface="Carlito"/>
                <a:cs typeface="Carlito"/>
              </a:rPr>
              <a:t>động</a:t>
            </a:r>
            <a:endParaRPr sz="2400" dirty="0">
              <a:latin typeface="Carlito"/>
              <a:cs typeface="Carlito"/>
            </a:endParaRPr>
          </a:p>
        </p:txBody>
      </p:sp>
      <p:sp>
        <p:nvSpPr>
          <p:cNvPr id="3" name="object 3"/>
          <p:cNvSpPr txBox="1"/>
          <p:nvPr/>
        </p:nvSpPr>
        <p:spPr>
          <a:xfrm>
            <a:off x="1755141" y="1468883"/>
            <a:ext cx="3345815" cy="1977389"/>
          </a:xfrm>
          <a:prstGeom prst="rect">
            <a:avLst/>
          </a:prstGeom>
        </p:spPr>
        <p:txBody>
          <a:bodyPr vert="horz" wrap="square" lIns="0" tIns="13335" rIns="0" bIns="0" rtlCol="0">
            <a:spAutoFit/>
          </a:bodyPr>
          <a:lstStyle/>
          <a:p>
            <a:pPr marL="12700" marR="1165860">
              <a:spcBef>
                <a:spcPts val="105"/>
              </a:spcBef>
            </a:pPr>
            <a:r>
              <a:rPr sz="3200" b="1" dirty="0">
                <a:latin typeface="Arial"/>
                <a:cs typeface="Arial"/>
              </a:rPr>
              <a:t>Actiona  AutoKey  </a:t>
            </a:r>
            <a:r>
              <a:rPr sz="3200" b="1" spc="-245" dirty="0">
                <a:latin typeface="Arial"/>
                <a:cs typeface="Arial"/>
              </a:rPr>
              <a:t>T</a:t>
            </a:r>
            <a:r>
              <a:rPr sz="3200" b="1" dirty="0">
                <a:latin typeface="Arial"/>
                <a:cs typeface="Arial"/>
              </a:rPr>
              <a:t>e</a:t>
            </a:r>
            <a:r>
              <a:rPr sz="3200" b="1" spc="-10" dirty="0">
                <a:latin typeface="Arial"/>
                <a:cs typeface="Arial"/>
              </a:rPr>
              <a:t>x</a:t>
            </a:r>
            <a:r>
              <a:rPr sz="3200" b="1" dirty="0">
                <a:latin typeface="Arial"/>
                <a:cs typeface="Arial"/>
              </a:rPr>
              <a:t>tpand</a:t>
            </a:r>
            <a:r>
              <a:rPr sz="3200" b="1" spc="-20" dirty="0">
                <a:latin typeface="Arial"/>
                <a:cs typeface="Arial"/>
              </a:rPr>
              <a:t>e</a:t>
            </a:r>
            <a:r>
              <a:rPr sz="3200" b="1" dirty="0">
                <a:latin typeface="Arial"/>
                <a:cs typeface="Arial"/>
              </a:rPr>
              <a:t>r</a:t>
            </a:r>
            <a:endParaRPr sz="3200">
              <a:latin typeface="Arial"/>
              <a:cs typeface="Arial"/>
            </a:endParaRPr>
          </a:p>
          <a:p>
            <a:pPr marL="12700"/>
            <a:r>
              <a:rPr sz="3200" b="1" spc="-5" dirty="0">
                <a:latin typeface="Arial"/>
                <a:cs typeface="Arial"/>
              </a:rPr>
              <a:t>Gnome-Schedele</a:t>
            </a:r>
            <a:endParaRPr sz="3200">
              <a:latin typeface="Arial"/>
              <a:cs typeface="Arial"/>
            </a:endParaRPr>
          </a:p>
        </p:txBody>
      </p:sp>
    </p:spTree>
    <p:extLst>
      <p:ext uri="{BB962C8B-B14F-4D97-AF65-F5344CB8AC3E}">
        <p14:creationId xmlns:p14="http://schemas.microsoft.com/office/powerpoint/2010/main" val="3858964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a:t> </a:t>
            </a:r>
            <a:r>
              <a:rPr lang="en-US" dirty="0" err="1" smtClean="0"/>
              <a:t>Khảo</a:t>
            </a:r>
            <a:endParaRPr lang="en-US" dirty="0"/>
          </a:p>
        </p:txBody>
      </p:sp>
      <p:sp>
        <p:nvSpPr>
          <p:cNvPr id="4" name="Rectangle 3"/>
          <p:cNvSpPr/>
          <p:nvPr/>
        </p:nvSpPr>
        <p:spPr>
          <a:xfrm>
            <a:off x="2231136" y="3105835"/>
            <a:ext cx="7729728" cy="646331"/>
          </a:xfrm>
          <a:prstGeom prst="rect">
            <a:avLst/>
          </a:prstGeom>
        </p:spPr>
        <p:txBody>
          <a:bodyPr wrap="square">
            <a:spAutoFit/>
          </a:bodyPr>
          <a:lstStyle/>
          <a:p>
            <a:r>
              <a:rPr lang="en-US" dirty="0">
                <a:hlinkClick r:id="rId2"/>
              </a:rPr>
              <a:t>15 Useful Linux and Unix Tape Managements Commands For </a:t>
            </a:r>
            <a:r>
              <a:rPr lang="en-US" dirty="0" err="1">
                <a:hlinkClick r:id="rId2"/>
              </a:rPr>
              <a:t>Sysadmins</a:t>
            </a:r>
            <a:r>
              <a:rPr lang="en-US" dirty="0">
                <a:hlinkClick r:id="rId2"/>
              </a:rPr>
              <a:t> - </a:t>
            </a:r>
            <a:r>
              <a:rPr lang="en-US" dirty="0" err="1">
                <a:hlinkClick r:id="rId2"/>
              </a:rPr>
              <a:t>nixCraft</a:t>
            </a:r>
            <a:r>
              <a:rPr lang="en-US" dirty="0">
                <a:hlinkClick r:id="rId2"/>
              </a:rPr>
              <a:t> (cyberciti.biz)</a:t>
            </a:r>
            <a:endParaRPr lang="en-US" dirty="0"/>
          </a:p>
        </p:txBody>
      </p:sp>
      <p:sp>
        <p:nvSpPr>
          <p:cNvPr id="5" name="Rectangle 4"/>
          <p:cNvSpPr/>
          <p:nvPr/>
        </p:nvSpPr>
        <p:spPr>
          <a:xfrm>
            <a:off x="2231136" y="3752166"/>
            <a:ext cx="7579614" cy="646331"/>
          </a:xfrm>
          <a:prstGeom prst="rect">
            <a:avLst/>
          </a:prstGeom>
        </p:spPr>
        <p:txBody>
          <a:bodyPr wrap="square">
            <a:spAutoFit/>
          </a:bodyPr>
          <a:lstStyle/>
          <a:p>
            <a:r>
              <a:rPr lang="en-US" dirty="0">
                <a:hlinkClick r:id="rId3"/>
              </a:rPr>
              <a:t>How </a:t>
            </a:r>
            <a:r>
              <a:rPr lang="en-US" dirty="0" err="1">
                <a:hlinkClick r:id="rId3"/>
              </a:rPr>
              <a:t>dd</a:t>
            </a:r>
            <a:r>
              <a:rPr lang="en-US" dirty="0">
                <a:hlinkClick r:id="rId3"/>
              </a:rPr>
              <a:t> command works in Linux with examples - Linux Tutorials - Learn Linux Configuration</a:t>
            </a:r>
            <a:endParaRPr lang="en-US" dirty="0"/>
          </a:p>
        </p:txBody>
      </p:sp>
    </p:spTree>
    <p:extLst>
      <p:ext uri="{BB962C8B-B14F-4D97-AF65-F5344CB8AC3E}">
        <p14:creationId xmlns:p14="http://schemas.microsoft.com/office/powerpoint/2010/main" val="1257824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504948"/>
              </p:ext>
            </p:extLst>
          </p:nvPr>
        </p:nvGraphicFramePr>
        <p:xfrm>
          <a:off x="2230438" y="2303813"/>
          <a:ext cx="7731125" cy="3847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1656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Sao </a:t>
            </a:r>
            <a:r>
              <a:rPr lang="en-US" dirty="0" err="1" smtClean="0"/>
              <a:t>lưu</a:t>
            </a:r>
            <a:endParaRPr lang="en-US" dirty="0"/>
          </a:p>
        </p:txBody>
      </p:sp>
      <p:sp>
        <p:nvSpPr>
          <p:cNvPr id="3" name="Content Placeholder 2"/>
          <p:cNvSpPr>
            <a:spLocks noGrp="1"/>
          </p:cNvSpPr>
          <p:nvPr>
            <p:ph idx="1"/>
          </p:nvPr>
        </p:nvSpPr>
        <p:spPr/>
        <p:txBody>
          <a:bodyPr/>
          <a:lstStyle/>
          <a:p>
            <a:r>
              <a:rPr lang="en-US" dirty="0" err="1" smtClean="0"/>
              <a:t>Quá</a:t>
            </a:r>
            <a:r>
              <a:rPr lang="en-US" dirty="0" smtClean="0"/>
              <a:t> </a:t>
            </a:r>
            <a:r>
              <a:rPr lang="en-US" dirty="0" err="1" smtClean="0"/>
              <a:t>trình</a:t>
            </a:r>
            <a:r>
              <a:rPr lang="en-US" dirty="0" smtClean="0"/>
              <a:t> </a:t>
            </a:r>
            <a:r>
              <a:rPr lang="en-US" dirty="0" err="1" smtClean="0"/>
              <a:t>sao</a:t>
            </a:r>
            <a:r>
              <a:rPr lang="en-US" dirty="0" smtClean="0"/>
              <a:t> </a:t>
            </a:r>
            <a:r>
              <a:rPr lang="en-US" dirty="0" err="1" smtClean="0"/>
              <a:t>lưu</a:t>
            </a:r>
            <a:endParaRPr lang="en-US" dirty="0" smtClean="0"/>
          </a:p>
          <a:p>
            <a:r>
              <a:rPr lang="en-US" dirty="0" smtClean="0"/>
              <a:t>Sao </a:t>
            </a:r>
            <a:r>
              <a:rPr lang="en-US" dirty="0" err="1" smtClean="0"/>
              <a:t>lưu</a:t>
            </a:r>
            <a:r>
              <a:rPr lang="en-US" dirty="0" smtClean="0"/>
              <a:t> File </a:t>
            </a:r>
            <a:r>
              <a:rPr lang="en-US" dirty="0" err="1" smtClean="0"/>
              <a:t>và</a:t>
            </a:r>
            <a:r>
              <a:rPr lang="en-US" dirty="0" smtClean="0"/>
              <a:t> </a:t>
            </a:r>
            <a:r>
              <a:rPr lang="en-US" dirty="0" err="1" smtClean="0"/>
              <a:t>thư</a:t>
            </a:r>
            <a:r>
              <a:rPr lang="en-US" dirty="0" smtClean="0"/>
              <a:t> </a:t>
            </a:r>
            <a:r>
              <a:rPr lang="en-US" dirty="0" err="1" smtClean="0"/>
              <a:t>mục</a:t>
            </a:r>
            <a:endParaRPr lang="en-US" dirty="0" smtClean="0"/>
          </a:p>
          <a:p>
            <a:r>
              <a:rPr lang="en-US" dirty="0" smtClean="0"/>
              <a:t>Sao </a:t>
            </a:r>
            <a:r>
              <a:rPr lang="en-US" dirty="0" err="1" smtClean="0"/>
              <a:t>lưu</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và</a:t>
            </a:r>
            <a:r>
              <a:rPr lang="en-US" dirty="0" smtClean="0"/>
              <a:t> ổ </a:t>
            </a:r>
            <a:r>
              <a:rPr lang="en-US" dirty="0" err="1" smtClean="0"/>
              <a:t>đía</a:t>
            </a:r>
            <a:endParaRPr lang="en-US" dirty="0"/>
          </a:p>
        </p:txBody>
      </p:sp>
    </p:spTree>
    <p:extLst>
      <p:ext uri="{BB962C8B-B14F-4D97-AF65-F5344CB8AC3E}">
        <p14:creationId xmlns:p14="http://schemas.microsoft.com/office/powerpoint/2010/main" val="301078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Sự</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của</a:t>
            </a:r>
            <a:r>
              <a:rPr lang="en-US" dirty="0" smtClean="0"/>
              <a:t> </a:t>
            </a:r>
            <a:r>
              <a:rPr lang="en-US" dirty="0" err="1" smtClean="0"/>
              <a:t>sao</a:t>
            </a:r>
            <a:r>
              <a:rPr lang="en-US" dirty="0" smtClean="0"/>
              <a:t> </a:t>
            </a:r>
            <a:r>
              <a:rPr lang="en-US" dirty="0" err="1" smtClean="0"/>
              <a:t>lưu</a:t>
            </a:r>
            <a:endParaRPr lang="en-US" dirty="0"/>
          </a:p>
        </p:txBody>
      </p:sp>
      <p:sp>
        <p:nvSpPr>
          <p:cNvPr id="3" name="Content Placeholder 2"/>
          <p:cNvSpPr>
            <a:spLocks noGrp="1"/>
          </p:cNvSpPr>
          <p:nvPr>
            <p:ph idx="1"/>
          </p:nvPr>
        </p:nvSpPr>
        <p:spPr>
          <a:xfrm>
            <a:off x="2231136" y="2638044"/>
            <a:ext cx="6045965" cy="3101983"/>
          </a:xfrm>
        </p:spPr>
        <p:txBody>
          <a:bodyPr>
            <a:normAutofit/>
          </a:bodyPr>
          <a:lstStyle/>
          <a:p>
            <a:r>
              <a:rPr lang="vi-VN" dirty="0" smtClean="0"/>
              <a:t>Khả </a:t>
            </a:r>
            <a:r>
              <a:rPr lang="vi-VN" dirty="0"/>
              <a:t>năng phục hồi từ lỗi đĩa</a:t>
            </a:r>
          </a:p>
          <a:p>
            <a:r>
              <a:rPr lang="vi-VN" dirty="0"/>
              <a:t>Vô tình xóa </a:t>
            </a:r>
            <a:r>
              <a:rPr lang="vi-VN" dirty="0" smtClean="0"/>
              <a:t>tệp</a:t>
            </a:r>
            <a:endParaRPr lang="en-US" dirty="0" smtClean="0"/>
          </a:p>
          <a:p>
            <a:r>
              <a:rPr lang="vi-VN" dirty="0" smtClean="0"/>
              <a:t>Phá </a:t>
            </a:r>
            <a:r>
              <a:rPr lang="vi-VN" dirty="0"/>
              <a:t>hủy hoàn toàn máy chủ, bao gồm cả việc phá hủy các bản sao lưu tại chỗ do hỏa hoạn hoặc các vấn đề khác</a:t>
            </a:r>
          </a:p>
          <a:p>
            <a:r>
              <a:rPr lang="vi-VN" dirty="0"/>
              <a:t>Ổ cứng và SSD xảy ra sự cố</a:t>
            </a:r>
          </a:p>
          <a:p>
            <a:r>
              <a:rPr lang="vi-VN" dirty="0"/>
              <a:t>Virus và ransomware có thể làm hỏng hoặc xóa </a:t>
            </a:r>
            <a:r>
              <a:rPr lang="vi-VN" dirty="0" smtClean="0"/>
              <a:t>tệp</a:t>
            </a:r>
            <a:endParaRPr lang="vi-VN" dirty="0"/>
          </a:p>
        </p:txBody>
      </p:sp>
      <p:pic>
        <p:nvPicPr>
          <p:cNvPr id="2050" name="Picture 2" descr="vi-sao-phai-sao-luu-tru-du-lieu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801" y="2807909"/>
            <a:ext cx="2857500"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95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Khi</a:t>
            </a:r>
            <a:r>
              <a:rPr lang="en-US" dirty="0" smtClean="0"/>
              <a:t> </a:t>
            </a:r>
            <a:r>
              <a:rPr lang="en-US" dirty="0" err="1" smtClean="0"/>
              <a:t>nào</a:t>
            </a:r>
            <a:r>
              <a:rPr lang="en-US" dirty="0" smtClean="0"/>
              <a:t> </a:t>
            </a:r>
            <a:r>
              <a:rPr lang="en-US" dirty="0" err="1" smtClean="0"/>
              <a:t>cần</a:t>
            </a:r>
            <a:r>
              <a:rPr lang="en-US" dirty="0" smtClean="0"/>
              <a:t> </a:t>
            </a:r>
            <a:r>
              <a:rPr lang="en-US" dirty="0" err="1" smtClean="0"/>
              <a:t>sao</a:t>
            </a:r>
            <a:r>
              <a:rPr lang="en-US" dirty="0" smtClean="0"/>
              <a:t> </a:t>
            </a:r>
            <a:r>
              <a:rPr lang="en-US" dirty="0" err="1" smtClean="0"/>
              <a:t>lưu</a:t>
            </a:r>
            <a:r>
              <a:rPr lang="en-US" dirty="0" smtClean="0"/>
              <a:t>?</a:t>
            </a:r>
          </a:p>
          <a:p>
            <a:r>
              <a:rPr lang="en-US" dirty="0" err="1" smtClean="0"/>
              <a:t>Những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nào</a:t>
            </a:r>
            <a:r>
              <a:rPr lang="en-US" dirty="0" smtClean="0"/>
              <a:t> </a:t>
            </a:r>
            <a:r>
              <a:rPr lang="en-US" dirty="0" err="1" smtClean="0"/>
              <a:t>cần</a:t>
            </a:r>
            <a:r>
              <a:rPr lang="en-US" dirty="0" smtClean="0"/>
              <a:t> </a:t>
            </a:r>
            <a:r>
              <a:rPr lang="en-US" dirty="0" err="1" smtClean="0"/>
              <a:t>sao</a:t>
            </a:r>
            <a:r>
              <a:rPr lang="en-US" dirty="0" smtClean="0"/>
              <a:t> </a:t>
            </a:r>
            <a:r>
              <a:rPr lang="en-US" dirty="0" err="1" smtClean="0"/>
              <a:t>lưu</a:t>
            </a:r>
            <a:endParaRPr lang="en-US" dirty="0" smtClean="0"/>
          </a:p>
          <a:p>
            <a:endParaRPr lang="en-US" dirty="0"/>
          </a:p>
        </p:txBody>
      </p:sp>
      <p:sp>
        <p:nvSpPr>
          <p:cNvPr id="4" name="Title 1"/>
          <p:cNvSpPr>
            <a:spLocks noGrp="1"/>
          </p:cNvSpPr>
          <p:nvPr>
            <p:ph type="title"/>
          </p:nvPr>
        </p:nvSpPr>
        <p:spPr>
          <a:xfrm>
            <a:off x="2231136" y="964692"/>
            <a:ext cx="7729728" cy="1188720"/>
          </a:xfrm>
        </p:spPr>
        <p:txBody>
          <a:bodyPr/>
          <a:lstStyle/>
          <a:p>
            <a:r>
              <a:rPr lang="en-US" dirty="0" err="1" smtClean="0"/>
              <a:t>Sự</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của</a:t>
            </a:r>
            <a:r>
              <a:rPr lang="en-US" dirty="0" smtClean="0"/>
              <a:t> </a:t>
            </a:r>
            <a:r>
              <a:rPr lang="en-US" dirty="0" err="1" smtClean="0"/>
              <a:t>sao</a:t>
            </a:r>
            <a:r>
              <a:rPr lang="en-US" dirty="0" smtClean="0"/>
              <a:t> </a:t>
            </a:r>
            <a:r>
              <a:rPr lang="en-US" dirty="0" err="1" smtClean="0"/>
              <a:t>lưu</a:t>
            </a:r>
            <a:endParaRPr lang="en-US" dirty="0"/>
          </a:p>
        </p:txBody>
      </p:sp>
    </p:spTree>
    <p:extLst>
      <p:ext uri="{BB962C8B-B14F-4D97-AF65-F5344CB8AC3E}">
        <p14:creationId xmlns:p14="http://schemas.microsoft.com/office/powerpoint/2010/main" val="1702766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723" y="2638044"/>
            <a:ext cx="5574323" cy="3101983"/>
          </a:xfrm>
        </p:spPr>
        <p:txBody>
          <a:bodyPr>
            <a:normAutofit/>
          </a:bodyPr>
          <a:lstStyle/>
          <a:p>
            <a:r>
              <a:rPr lang="en-US" sz="2400" dirty="0">
                <a:latin typeface="Times New Roman" panose="02020603050405020304" pitchFamily="18" charset="0"/>
                <a:cs typeface="Times New Roman" panose="02020603050405020304" pitchFamily="18" charset="0"/>
              </a:rPr>
              <a:t>Full Backup – Sao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bộ</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Incremental Backup – Sao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tăng</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Differential Backup – Sao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biệt</a:t>
            </a:r>
            <a:endParaRPr lang="en-US" sz="2400" dirty="0" smtClean="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231136" y="964692"/>
            <a:ext cx="7729728" cy="1188720"/>
          </a:xfrm>
        </p:spPr>
        <p:txBody>
          <a:bodyPr/>
          <a:lstStyle/>
          <a:p>
            <a:r>
              <a:rPr lang="en-US" dirty="0" err="1" smtClean="0"/>
              <a:t>Các</a:t>
            </a:r>
            <a:r>
              <a:rPr lang="en-US" dirty="0" smtClean="0"/>
              <a:t> </a:t>
            </a:r>
            <a:r>
              <a:rPr lang="en-US" dirty="0" err="1" smtClean="0"/>
              <a:t>loại</a:t>
            </a:r>
            <a:r>
              <a:rPr lang="en-US" dirty="0" smtClean="0"/>
              <a:t> </a:t>
            </a:r>
            <a:r>
              <a:rPr lang="en-US" dirty="0" err="1" smtClean="0"/>
              <a:t>sao</a:t>
            </a:r>
            <a:r>
              <a:rPr lang="en-US" dirty="0" smtClean="0"/>
              <a:t> </a:t>
            </a:r>
            <a:r>
              <a:rPr lang="en-US" dirty="0" err="1" smtClean="0"/>
              <a:t>lưu</a:t>
            </a:r>
            <a:endParaRPr lang="en-US" dirty="0"/>
          </a:p>
        </p:txBody>
      </p:sp>
    </p:spTree>
    <p:extLst>
      <p:ext uri="{BB962C8B-B14F-4D97-AF65-F5344CB8AC3E}">
        <p14:creationId xmlns:p14="http://schemas.microsoft.com/office/powerpoint/2010/main" val="156351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31136" y="964692"/>
            <a:ext cx="7729728" cy="1188720"/>
          </a:xfrm>
        </p:spPr>
        <p:txBody>
          <a:bodyPr/>
          <a:lstStyle/>
          <a:p>
            <a:r>
              <a:rPr lang="en-US" dirty="0" smtClean="0"/>
              <a:t>Sao </a:t>
            </a:r>
            <a:r>
              <a:rPr lang="en-US" dirty="0" err="1" smtClean="0"/>
              <a:t>lưu</a:t>
            </a:r>
            <a:r>
              <a:rPr lang="en-US" dirty="0" smtClean="0"/>
              <a:t> file, </a:t>
            </a:r>
            <a:r>
              <a:rPr lang="en-US" dirty="0" err="1" smtClean="0"/>
              <a:t>thư</a:t>
            </a:r>
            <a:r>
              <a:rPr lang="en-US" dirty="0" smtClean="0"/>
              <a:t> </a:t>
            </a:r>
            <a:r>
              <a:rPr lang="en-US" dirty="0" err="1" smtClean="0"/>
              <a:t>mục</a:t>
            </a:r>
            <a:r>
              <a:rPr lang="en-US" dirty="0" smtClean="0"/>
              <a:t>, ổ </a:t>
            </a:r>
            <a:r>
              <a:rPr lang="en-US" dirty="0" err="1" smtClean="0"/>
              <a:t>đĩa</a:t>
            </a:r>
            <a:endParaRPr lang="en-US" dirty="0"/>
          </a:p>
        </p:txBody>
      </p:sp>
      <p:sp>
        <p:nvSpPr>
          <p:cNvPr id="2" name="Content Placeholder 1"/>
          <p:cNvSpPr>
            <a:spLocks noGrp="1"/>
          </p:cNvSpPr>
          <p:nvPr>
            <p:ph idx="1"/>
          </p:nvPr>
        </p:nvSpPr>
        <p:spPr/>
        <p:txBody>
          <a:bodyPr/>
          <a:lstStyle/>
          <a:p>
            <a:r>
              <a:rPr lang="en-US" dirty="0" smtClean="0"/>
              <a:t>Sao </a:t>
            </a:r>
            <a:r>
              <a:rPr lang="en-US" dirty="0" err="1" smtClean="0"/>
              <a:t>lưu</a:t>
            </a:r>
            <a:r>
              <a:rPr lang="en-US" dirty="0" smtClean="0"/>
              <a:t> </a:t>
            </a:r>
            <a:r>
              <a:rPr lang="en-US" dirty="0" err="1" smtClean="0"/>
              <a:t>thư</a:t>
            </a:r>
            <a:r>
              <a:rPr lang="en-US" dirty="0" smtClean="0"/>
              <a:t> </a:t>
            </a:r>
            <a:r>
              <a:rPr lang="en-US" dirty="0" err="1" smtClean="0"/>
              <a:t>mục</a:t>
            </a:r>
            <a:endParaRPr lang="en-US" dirty="0" smtClean="0"/>
          </a:p>
          <a:p>
            <a:endParaRPr lang="en-US" dirty="0"/>
          </a:p>
          <a:p>
            <a:endParaRPr lang="en-US" dirty="0" smtClean="0"/>
          </a:p>
          <a:p>
            <a:endParaRPr lang="en-US" dirty="0"/>
          </a:p>
          <a:p>
            <a:r>
              <a:rPr lang="en-US" dirty="0" err="1" smtClean="0"/>
              <a:t>Khôi</a:t>
            </a:r>
            <a:r>
              <a:rPr lang="en-US" dirty="0" smtClean="0"/>
              <a:t> </a:t>
            </a:r>
            <a:r>
              <a:rPr lang="en-US" dirty="0" err="1" smtClean="0"/>
              <a:t>phục</a:t>
            </a:r>
            <a:r>
              <a:rPr lang="en-US" dirty="0" smtClean="0"/>
              <a:t> </a:t>
            </a:r>
            <a:r>
              <a:rPr lang="en-US" dirty="0" err="1" smtClean="0"/>
              <a:t>thư</a:t>
            </a:r>
            <a:r>
              <a:rPr lang="en-US" dirty="0" smtClean="0"/>
              <a:t> </a:t>
            </a:r>
            <a:r>
              <a:rPr lang="en-US" dirty="0" err="1" smtClean="0"/>
              <a:t>mục</a:t>
            </a:r>
            <a:endParaRPr lang="en-US" dirty="0"/>
          </a:p>
        </p:txBody>
      </p:sp>
      <p:pic>
        <p:nvPicPr>
          <p:cNvPr id="5" name="Picture 4"/>
          <p:cNvPicPr>
            <a:picLocks noChangeAspect="1"/>
          </p:cNvPicPr>
          <p:nvPr/>
        </p:nvPicPr>
        <p:blipFill>
          <a:blip r:embed="rId3"/>
          <a:stretch>
            <a:fillRect/>
          </a:stretch>
        </p:blipFill>
        <p:spPr>
          <a:xfrm>
            <a:off x="4470401" y="2638044"/>
            <a:ext cx="5490464" cy="1338870"/>
          </a:xfrm>
          <a:prstGeom prst="rect">
            <a:avLst/>
          </a:prstGeom>
        </p:spPr>
      </p:pic>
      <p:pic>
        <p:nvPicPr>
          <p:cNvPr id="6" name="Picture 5"/>
          <p:cNvPicPr>
            <a:picLocks noChangeAspect="1"/>
          </p:cNvPicPr>
          <p:nvPr/>
        </p:nvPicPr>
        <p:blipFill>
          <a:blip r:embed="rId4"/>
          <a:stretch>
            <a:fillRect/>
          </a:stretch>
        </p:blipFill>
        <p:spPr>
          <a:xfrm>
            <a:off x="4470401" y="4277445"/>
            <a:ext cx="5487312" cy="1049298"/>
          </a:xfrm>
          <a:prstGeom prst="rect">
            <a:avLst/>
          </a:prstGeom>
        </p:spPr>
      </p:pic>
    </p:spTree>
    <p:extLst>
      <p:ext uri="{BB962C8B-B14F-4D97-AF65-F5344CB8AC3E}">
        <p14:creationId xmlns:p14="http://schemas.microsoft.com/office/powerpoint/2010/main" val="3420162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31136" y="964692"/>
            <a:ext cx="7729728" cy="1188720"/>
          </a:xfrm>
        </p:spPr>
        <p:txBody>
          <a:bodyPr/>
          <a:lstStyle/>
          <a:p>
            <a:r>
              <a:rPr lang="en-US" dirty="0"/>
              <a:t>Sao </a:t>
            </a:r>
            <a:r>
              <a:rPr lang="en-US" dirty="0" err="1"/>
              <a:t>lưu</a:t>
            </a:r>
            <a:r>
              <a:rPr lang="en-US" dirty="0"/>
              <a:t> file, </a:t>
            </a:r>
            <a:r>
              <a:rPr lang="en-US" dirty="0" err="1"/>
              <a:t>thư</a:t>
            </a:r>
            <a:r>
              <a:rPr lang="en-US" dirty="0"/>
              <a:t> </a:t>
            </a:r>
            <a:r>
              <a:rPr lang="en-US" dirty="0" err="1"/>
              <a:t>mục</a:t>
            </a:r>
            <a:r>
              <a:rPr lang="en-US" dirty="0"/>
              <a:t>, ổ </a:t>
            </a:r>
            <a:r>
              <a:rPr lang="en-US" dirty="0" err="1"/>
              <a:t>đĩa</a:t>
            </a:r>
            <a:endParaRPr lang="en-US" dirty="0"/>
          </a:p>
        </p:txBody>
      </p:sp>
      <p:sp>
        <p:nvSpPr>
          <p:cNvPr id="2" name="Content Placeholder 1"/>
          <p:cNvSpPr>
            <a:spLocks noGrp="1"/>
          </p:cNvSpPr>
          <p:nvPr>
            <p:ph idx="1"/>
          </p:nvPr>
        </p:nvSpPr>
        <p:spPr/>
        <p:txBody>
          <a:bodyPr/>
          <a:lstStyle/>
          <a:p>
            <a:r>
              <a:rPr lang="en-US" dirty="0" smtClean="0"/>
              <a:t>Sao </a:t>
            </a:r>
            <a:r>
              <a:rPr lang="en-US" dirty="0" err="1" smtClean="0"/>
              <a:t>lưu</a:t>
            </a:r>
            <a:r>
              <a:rPr lang="en-US" dirty="0" smtClean="0"/>
              <a:t> file</a:t>
            </a:r>
            <a:endParaRPr lang="en-US" dirty="0"/>
          </a:p>
          <a:p>
            <a:endParaRPr lang="en-US" dirty="0" smtClean="0"/>
          </a:p>
        </p:txBody>
      </p:sp>
      <p:pic>
        <p:nvPicPr>
          <p:cNvPr id="3" name="Picture 2"/>
          <p:cNvPicPr>
            <a:picLocks noChangeAspect="1"/>
          </p:cNvPicPr>
          <p:nvPr/>
        </p:nvPicPr>
        <p:blipFill>
          <a:blip r:embed="rId3"/>
          <a:stretch>
            <a:fillRect/>
          </a:stretch>
        </p:blipFill>
        <p:spPr>
          <a:xfrm>
            <a:off x="2231136" y="3192847"/>
            <a:ext cx="9401175" cy="1362075"/>
          </a:xfrm>
          <a:prstGeom prst="rect">
            <a:avLst/>
          </a:prstGeom>
        </p:spPr>
      </p:pic>
    </p:spTree>
    <p:extLst>
      <p:ext uri="{BB962C8B-B14F-4D97-AF65-F5344CB8AC3E}">
        <p14:creationId xmlns:p14="http://schemas.microsoft.com/office/powerpoint/2010/main" val="3664171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B0F229A9F1A14D9F21283237E529B9" ma:contentTypeVersion="7" ma:contentTypeDescription="Create a new document." ma:contentTypeScope="" ma:versionID="60013da3c506a85e715e81f4b6a7ecbd">
  <xsd:schema xmlns:xsd="http://www.w3.org/2001/XMLSchema" xmlns:xs="http://www.w3.org/2001/XMLSchema" xmlns:p="http://schemas.microsoft.com/office/2006/metadata/properties" xmlns:ns2="34c0c3d1-00da-479e-b97b-046fc088f71b" xmlns:ns3="ae3f6bc4-5225-415d-abd2-4206f31c7ebf" targetNamespace="http://schemas.microsoft.com/office/2006/metadata/properties" ma:root="true" ma:fieldsID="0ed9160997417d52aaf0a72f1eb0a9e8" ns2:_="" ns3:_="">
    <xsd:import namespace="34c0c3d1-00da-479e-b97b-046fc088f71b"/>
    <xsd:import namespace="ae3f6bc4-5225-415d-abd2-4206f31c7e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c0c3d1-00da-479e-b97b-046fc088f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3f6bc4-5225-415d-abd2-4206f31c7eb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19E46BCD-9076-41E4-80E0-A5D38D7ED385}"/>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TM10001115[[fn=Parcel]]</Template>
  <TotalTime>0</TotalTime>
  <Words>1853</Words>
  <Application>Microsoft Office PowerPoint</Application>
  <PresentationFormat>Widescreen</PresentationFormat>
  <Paragraphs>180</Paragraphs>
  <Slides>26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Carlito</vt:lpstr>
      <vt:lpstr>Gill Sans MT</vt:lpstr>
      <vt:lpstr>Tahoma</vt:lpstr>
      <vt:lpstr>Times New Roman</vt:lpstr>
      <vt:lpstr>Parcel</vt:lpstr>
      <vt:lpstr>Chương 8:Nhật ký, sao lưu và tự động hóa công việc </vt:lpstr>
      <vt:lpstr>Mục tiêu</vt:lpstr>
      <vt:lpstr>Nội dung</vt:lpstr>
      <vt:lpstr>Sao lưu</vt:lpstr>
      <vt:lpstr>Sự cần thiết của sao lưu</vt:lpstr>
      <vt:lpstr>Sự cần thiết của sao lưu</vt:lpstr>
      <vt:lpstr>Các loại sao lưu</vt:lpstr>
      <vt:lpstr>Sao lưu file, thư mục, ổ đĩa</vt:lpstr>
      <vt:lpstr>Sao lưu file, thư mục, ổ đĩa</vt:lpstr>
      <vt:lpstr>Sao lưu file, thư mục, ổ đĩa</vt:lpstr>
      <vt:lpstr>Sao lưu file, thư mục, ổ đĩa</vt:lpstr>
      <vt:lpstr>Phục hồi dữ liệu</vt:lpstr>
      <vt:lpstr>Phục hồi dữ liệu</vt:lpstr>
      <vt:lpstr>Công cụ Sbackup</vt:lpstr>
      <vt:lpstr>Theo dõi nhật ký trên hệ thống Linux</vt:lpstr>
      <vt:lpstr>Các kiểu ghi nhật ký.</vt:lpstr>
      <vt:lpstr>Tối ưu quá trình ghi nhật ký</vt:lpstr>
      <vt:lpstr>Các vị trí log quan trọng trong Unix/Linux</vt:lpstr>
      <vt:lpstr>Log file Linux</vt:lpstr>
      <vt:lpstr>PowerPoint Presentation</vt:lpstr>
      <vt:lpstr>Mã lỗi #journalctl -p err</vt:lpstr>
      <vt:lpstr>Nhật ký: Systemd unit</vt:lpstr>
      <vt:lpstr>Lệnh logger trong Unix/Linux</vt:lpstr>
      <vt:lpstr>Tự động công việc (lập lịch)</vt:lpstr>
      <vt:lpstr>Công cụ lập lịch công việc chạy tự động</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2022-02-21T03:55:52Z</dcterms:created>
  <dcterms:modified xsi:type="dcterms:W3CDTF">2022-02-21T10:53:14Z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0x010100E4B0F229A9F1A14D9F21283237E529B9</vt:lpwstr>
  </property>
</Properties>
</file>